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86" r:id="rId6"/>
    <p:sldId id="262" r:id="rId7"/>
    <p:sldId id="287" r:id="rId8"/>
    <p:sldId id="290" r:id="rId9"/>
    <p:sldId id="291" r:id="rId10"/>
    <p:sldId id="288" r:id="rId11"/>
    <p:sldId id="266" r:id="rId12"/>
    <p:sldId id="293" r:id="rId13"/>
    <p:sldId id="292" r:id="rId14"/>
    <p:sldId id="297" r:id="rId15"/>
    <p:sldId id="267" r:id="rId16"/>
    <p:sldId id="294" r:id="rId17"/>
    <p:sldId id="295" r:id="rId18"/>
    <p:sldId id="289" r:id="rId19"/>
    <p:sldId id="296" r:id="rId20"/>
  </p:sldIdLst>
  <p:sldSz cx="18288000" cy="10287000"/>
  <p:notesSz cx="6858000" cy="9144000"/>
  <p:embeddedFontLst>
    <p:embeddedFont>
      <p:font typeface="Clear Sans Regular" panose="020B0604020202020204" charset="0"/>
      <p:regular r:id="rId21"/>
    </p:embeddedFont>
    <p:embeddedFont>
      <p:font typeface="Open Sans Bold" panose="020B0604020202020204" charset="0"/>
      <p:regular r:id="rId22"/>
    </p:embeddedFont>
    <p:embeddedFont>
      <p:font typeface="Arimo Bold" panose="020B0604020202020204" charset="0"/>
      <p:regular r:id="rId23"/>
    </p:embeddedFont>
    <p:embeddedFont>
      <p:font typeface="Clear Sans Bold" panose="020B0604020202020204" charset="0"/>
      <p:regular r:id="rId24"/>
    </p:embeddedFont>
    <p:embeddedFont>
      <p:font typeface="Calibri" panose="020F0502020204030204" pitchFamily="34" charset="0"/>
      <p:regular r:id="rId25"/>
      <p:bold r:id="rId26"/>
      <p:italic r:id="rId27"/>
      <p:boldItalic r:id="rId28"/>
    </p:embeddedFont>
    <p:embeddedFont>
      <p:font typeface="Bahnschrift SemiBold" panose="020B0502040204020203" pitchFamily="34" charset="0"/>
      <p:bold r:id="rId29"/>
    </p:embeddedFont>
    <p:embeddedFont>
      <p:font typeface="Arimo" panose="020B0604020202020204" charset="0"/>
      <p:regular r:id="rId30"/>
    </p:embeddedFont>
    <p:embeddedFont>
      <p:font typeface="Open Sans Extra Bold" panose="020B0604020202020204" charset="0"/>
      <p:regular r:id="rId31"/>
    </p:embeddedFont>
    <p:embeddedFont>
      <p:font typeface="Open Sans"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EAE9"/>
    <a:srgbClr val="3EDAD8"/>
    <a:srgbClr val="37C9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pic>
        <p:nvPicPr>
          <p:cNvPr id="3" name="Picture 3"/>
          <p:cNvPicPr>
            <a:picLocks noChangeAspect="1"/>
          </p:cNvPicPr>
          <p:nvPr/>
        </p:nvPicPr>
        <p:blipFill>
          <a:blip r:embed="rId2">
            <a:alphaModFix amt="30000"/>
          </a:blip>
          <a:srcRect l="27486" r="37030"/>
          <a:stretch>
            <a:fillRect/>
          </a:stretch>
        </p:blipFill>
        <p:spPr>
          <a:xfrm>
            <a:off x="0" y="0"/>
            <a:ext cx="5478685" cy="10287000"/>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 xmlns:asvg="http://schemas.microsoft.com/office/drawing/2016/SVG/main" r:embed="rId4"/>
              </a:ext>
            </a:extLst>
          </a:blip>
          <a:srcRect/>
          <a:stretch>
            <a:fillRect/>
          </a:stretch>
        </p:blipFill>
        <p:spPr>
          <a:xfrm rot="-5400000">
            <a:off x="1028700" y="8425198"/>
            <a:ext cx="833102" cy="833102"/>
          </a:xfrm>
          <a:prstGeom prst="rect">
            <a:avLst/>
          </a:prstGeom>
        </p:spPr>
      </p:pic>
      <p:grpSp>
        <p:nvGrpSpPr>
          <p:cNvPr id="5" name="Group 5"/>
          <p:cNvGrpSpPr/>
          <p:nvPr/>
        </p:nvGrpSpPr>
        <p:grpSpPr>
          <a:xfrm>
            <a:off x="7495199" y="1783964"/>
            <a:ext cx="9615069" cy="6683931"/>
            <a:chOff x="0" y="66675"/>
            <a:chExt cx="12820091" cy="8911908"/>
          </a:xfrm>
        </p:grpSpPr>
        <p:sp>
          <p:nvSpPr>
            <p:cNvPr id="6" name="TextBox 6"/>
            <p:cNvSpPr txBox="1"/>
            <p:nvPr/>
          </p:nvSpPr>
          <p:spPr>
            <a:xfrm>
              <a:off x="0" y="66675"/>
              <a:ext cx="12820091" cy="6976269"/>
            </a:xfrm>
            <a:prstGeom prst="rect">
              <a:avLst/>
            </a:prstGeom>
          </p:spPr>
          <p:txBody>
            <a:bodyPr lIns="0" tIns="0" rIns="0" bIns="0" rtlCol="0" anchor="t">
              <a:spAutoFit/>
            </a:bodyPr>
            <a:lstStyle/>
            <a:p>
              <a:pPr>
                <a:lnSpc>
                  <a:spcPts val="13573"/>
                </a:lnSpc>
              </a:pPr>
              <a:r>
                <a:rPr lang="en-US" sz="11906" spc="119" smtClean="0">
                  <a:solidFill>
                    <a:srgbClr val="FFFFFF"/>
                  </a:solidFill>
                  <a:latin typeface="Clear Sans Bold Bold"/>
                </a:rPr>
                <a:t>Xây dựng</a:t>
              </a:r>
            </a:p>
            <a:p>
              <a:pPr>
                <a:lnSpc>
                  <a:spcPts val="13573"/>
                </a:lnSpc>
              </a:pPr>
              <a:r>
                <a:rPr lang="en-US" sz="11906" spc="119" smtClean="0">
                  <a:solidFill>
                    <a:srgbClr val="FFFFFF"/>
                  </a:solidFill>
                  <a:latin typeface="Clear Sans Bold Bold"/>
                </a:rPr>
                <a:t>Menu động</a:t>
              </a:r>
            </a:p>
            <a:p>
              <a:pPr>
                <a:lnSpc>
                  <a:spcPts val="13573"/>
                </a:lnSpc>
              </a:pPr>
              <a:r>
                <a:rPr lang="en-US" sz="11906" spc="119">
                  <a:solidFill>
                    <a:srgbClr val="FFFFFF"/>
                  </a:solidFill>
                  <a:latin typeface="Clear Sans Bold Bold"/>
                </a:rPr>
                <a:t>t</a:t>
              </a:r>
              <a:r>
                <a:rPr lang="en-US" sz="11906" spc="119" smtClean="0">
                  <a:solidFill>
                    <a:srgbClr val="FFFFFF"/>
                  </a:solidFill>
                  <a:latin typeface="Clear Sans Bold Bold"/>
                </a:rPr>
                <a:t>rên LCD</a:t>
              </a:r>
              <a:endParaRPr lang="en-US" sz="11906" spc="119">
                <a:solidFill>
                  <a:srgbClr val="FFFFFF"/>
                </a:solidFill>
                <a:latin typeface="Clear Sans Bold Bold"/>
              </a:endParaRPr>
            </a:p>
          </p:txBody>
        </p:sp>
        <p:sp>
          <p:nvSpPr>
            <p:cNvPr id="7" name="TextBox 7"/>
            <p:cNvSpPr txBox="1"/>
            <p:nvPr/>
          </p:nvSpPr>
          <p:spPr>
            <a:xfrm>
              <a:off x="0" y="8363030"/>
              <a:ext cx="12820091" cy="615553"/>
            </a:xfrm>
            <a:prstGeom prst="rect">
              <a:avLst/>
            </a:prstGeom>
          </p:spPr>
          <p:txBody>
            <a:bodyPr lIns="0" tIns="0" rIns="0" bIns="0" rtlCol="0" anchor="t">
              <a:spAutoFit/>
            </a:bodyPr>
            <a:lstStyle/>
            <a:p>
              <a:pPr>
                <a:lnSpc>
                  <a:spcPts val="3597"/>
                </a:lnSpc>
              </a:pPr>
              <a:r>
                <a:rPr lang="en-US" sz="2746" spc="137" smtClean="0">
                  <a:solidFill>
                    <a:srgbClr val="FFFFFF"/>
                  </a:solidFill>
                  <a:latin typeface="Clear Sans Regular"/>
                </a:rPr>
                <a:t>GR13 </a:t>
              </a:r>
              <a:r>
                <a:rPr lang="en-US" sz="2746" spc="137">
                  <a:solidFill>
                    <a:srgbClr val="FFFFFF"/>
                  </a:solidFill>
                  <a:latin typeface="Clear Sans Regular"/>
                </a:rPr>
                <a:t>- </a:t>
              </a:r>
              <a:r>
                <a:rPr lang="en-US" sz="2746" spc="137" smtClean="0">
                  <a:solidFill>
                    <a:srgbClr val="FFFFFF"/>
                  </a:solidFill>
                  <a:latin typeface="Clear Sans Regular"/>
                </a:rPr>
                <a:t>ManhTV</a:t>
              </a:r>
              <a:endParaRPr lang="en-US" sz="2746" spc="137">
                <a:solidFill>
                  <a:srgbClr val="FFFFFF"/>
                </a:solidFill>
                <a:latin typeface="Clear Sans Regular"/>
              </a:endParaRPr>
            </a:p>
          </p:txBody>
        </p:sp>
        <p:sp>
          <p:nvSpPr>
            <p:cNvPr id="8" name="AutoShape 8"/>
            <p:cNvSpPr/>
            <p:nvPr/>
          </p:nvSpPr>
          <p:spPr>
            <a:xfrm>
              <a:off x="0" y="7658839"/>
              <a:ext cx="12820091" cy="52898"/>
            </a:xfrm>
            <a:prstGeom prst="rect">
              <a:avLst/>
            </a:prstGeom>
            <a:solidFill>
              <a:srgbClr val="FFFFFF"/>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86EAE9"/>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86EAE9"/>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86EAE9"/>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86EAE9"/>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sp>
        <p:nvSpPr>
          <p:cNvPr id="20" name="AutoShape 20"/>
          <p:cNvSpPr/>
          <p:nvPr/>
        </p:nvSpPr>
        <p:spPr>
          <a:xfrm>
            <a:off x="6094690" y="6367798"/>
            <a:ext cx="6098620" cy="3287249"/>
          </a:xfrm>
          <a:prstGeom prst="rect">
            <a:avLst/>
          </a:prstGeom>
          <a:solidFill>
            <a:srgbClr val="37C9EF"/>
          </a:solidFill>
        </p:spPr>
      </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a:solidFill>
            <a:srgbClr val="00B0F0"/>
          </a:solidFill>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a:solidFill>
            <a:srgbClr val="3EDAD8"/>
          </a:solidFill>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Tree>
    <p:extLst>
      <p:ext uri="{BB962C8B-B14F-4D97-AF65-F5344CB8AC3E}">
        <p14:creationId xmlns:p14="http://schemas.microsoft.com/office/powerpoint/2010/main" val="34907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0-#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1199763">
            <a:off x="7725034" y="2562648"/>
            <a:ext cx="2036470" cy="758467"/>
          </a:xfrm>
          <a:prstGeom prst="line">
            <a:avLst/>
          </a:prstGeom>
          <a:ln w="47625" cap="flat">
            <a:solidFill>
              <a:srgbClr val="2C92D5"/>
            </a:solidFill>
            <a:prstDash val="solid"/>
            <a:headEnd type="none" w="sm" len="sm"/>
            <a:tailEnd type="none" w="sm" len="sm"/>
          </a:ln>
        </p:spPr>
      </p:sp>
      <p:sp>
        <p:nvSpPr>
          <p:cNvPr id="4" name="AutoShape 4"/>
          <p:cNvSpPr/>
          <p:nvPr/>
        </p:nvSpPr>
        <p:spPr>
          <a:xfrm rot="-149812">
            <a:off x="7641458" y="6257567"/>
            <a:ext cx="2187304" cy="95381"/>
          </a:xfrm>
          <a:prstGeom prst="line">
            <a:avLst/>
          </a:prstGeom>
          <a:ln w="47625" cap="flat">
            <a:solidFill>
              <a:srgbClr val="2C92D5"/>
            </a:solidFill>
            <a:prstDash val="solid"/>
            <a:headEnd type="none" w="sm" len="sm"/>
            <a:tailEnd type="none" w="sm" len="sm"/>
          </a:ln>
        </p:spPr>
      </p:sp>
      <p:grpSp>
        <p:nvGrpSpPr>
          <p:cNvPr id="5" name="Group 5"/>
          <p:cNvGrpSpPr/>
          <p:nvPr/>
        </p:nvGrpSpPr>
        <p:grpSpPr>
          <a:xfrm>
            <a:off x="543630" y="248857"/>
            <a:ext cx="5818844" cy="1127710"/>
            <a:chOff x="0" y="-38100"/>
            <a:chExt cx="7758459" cy="1503613"/>
          </a:xfrm>
        </p:grpSpPr>
        <p:sp>
          <p:nvSpPr>
            <p:cNvPr id="6" name="TextBox 6"/>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7" name="TextBox 7"/>
            <p:cNvSpPr txBox="1"/>
            <p:nvPr/>
          </p:nvSpPr>
          <p:spPr>
            <a:xfrm>
              <a:off x="0" y="-38100"/>
              <a:ext cx="7758459" cy="872033"/>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a:t>
              </a:r>
              <a:r>
                <a:rPr lang="en-US" sz="3921" spc="152" smtClean="0">
                  <a:solidFill>
                    <a:srgbClr val="191919"/>
                  </a:solidFill>
                  <a:latin typeface="Open Sans Bold"/>
                </a:rPr>
                <a:t>chương </a:t>
              </a:r>
              <a:r>
                <a:rPr lang="en-US" sz="3921" spc="152">
                  <a:solidFill>
                    <a:srgbClr val="191919"/>
                  </a:solidFill>
                  <a:latin typeface="Open Sans Bold"/>
                </a:rPr>
                <a:t>trình</a:t>
              </a:r>
            </a:p>
          </p:txBody>
        </p:sp>
      </p:grpSp>
      <p:pic>
        <p:nvPicPr>
          <p:cNvPr id="2050" name="Picture 2" descr="upload.wikimedia.org/wikipedia/commons/thumb/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6" y="4645992"/>
            <a:ext cx="6705600" cy="39451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1674123" y="2247900"/>
            <a:ext cx="5966295" cy="2180084"/>
          </a:xfrm>
          <a:prstGeom prst="rect">
            <a:avLst/>
          </a:prstGeom>
        </p:spPr>
        <p:txBody>
          <a:bodyPr wrap="square" lIns="0" tIns="0" rIns="0" bIns="0" rtlCol="0" anchor="t">
            <a:spAutoFit/>
          </a:bodyPr>
          <a:lstStyle/>
          <a:p>
            <a:pPr>
              <a:lnSpc>
                <a:spcPts val="3449"/>
              </a:lnSpc>
            </a:pPr>
            <a:r>
              <a:rPr lang="vi-VN" sz="2400" smtClean="0"/>
              <a:t>Màn </a:t>
            </a:r>
            <a:r>
              <a:rPr lang="vi-VN" sz="2400"/>
              <a:t>hình text </a:t>
            </a:r>
            <a:r>
              <a:rPr lang="vi-VN" sz="2400" smtClean="0"/>
              <a:t>LCD16</a:t>
            </a:r>
            <a:r>
              <a:rPr lang="en-US" sz="2400" smtClean="0"/>
              <a:t>x</a:t>
            </a:r>
            <a:r>
              <a:rPr lang="vi-VN" sz="2400" smtClean="0"/>
              <a:t>2 </a:t>
            </a:r>
            <a:r>
              <a:rPr lang="vi-VN" sz="2400"/>
              <a:t>xanh lá </a:t>
            </a:r>
            <a:r>
              <a:rPr lang="vi-VN" sz="2400" smtClean="0"/>
              <a:t>có </a:t>
            </a:r>
            <a:r>
              <a:rPr lang="vi-VN" sz="2400"/>
              <a:t>khả năng hiển thị 2 dòng với mỗi dòng 16 ký tự, màn hình có độ bền cao, rất phổ biến, nhiều code mẫu và dễ sử dụng thích hợp cho những người mới học và làm dự án.</a:t>
            </a:r>
            <a:endParaRPr lang="en-US" sz="2299" spc="114">
              <a:solidFill>
                <a:srgbClr val="191919"/>
              </a:solidFill>
              <a:latin typeface="Arimo"/>
            </a:endParaRPr>
          </a:p>
        </p:txBody>
      </p:sp>
      <p:sp>
        <p:nvSpPr>
          <p:cNvPr id="15" name="TextBox 6"/>
          <p:cNvSpPr txBox="1"/>
          <p:nvPr/>
        </p:nvSpPr>
        <p:spPr>
          <a:xfrm>
            <a:off x="9957060" y="6134581"/>
            <a:ext cx="2588524" cy="397032"/>
          </a:xfrm>
          <a:prstGeom prst="rect">
            <a:avLst/>
          </a:prstGeom>
        </p:spPr>
        <p:txBody>
          <a:bodyPr wrap="square" lIns="0" tIns="0" rIns="0" bIns="0" rtlCol="0" anchor="t">
            <a:spAutoFit/>
          </a:bodyPr>
          <a:lstStyle/>
          <a:p>
            <a:pPr>
              <a:lnSpc>
                <a:spcPts val="3449"/>
              </a:lnSpc>
            </a:pPr>
            <a:r>
              <a:rPr lang="vi-VN" sz="2400"/>
              <a:t>Raspberry Pi </a:t>
            </a:r>
          </a:p>
        </p:txBody>
      </p:sp>
      <p:sp>
        <p:nvSpPr>
          <p:cNvPr id="11" name="TextBox 10"/>
          <p:cNvSpPr txBox="1"/>
          <p:nvPr/>
        </p:nvSpPr>
        <p:spPr>
          <a:xfrm>
            <a:off x="228600" y="1174233"/>
            <a:ext cx="35052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Cấu hình</a:t>
            </a:r>
            <a:endParaRPr lang="en-US" sz="3600">
              <a:solidFill>
                <a:srgbClr val="191919"/>
              </a:solidFill>
              <a:latin typeface="Open Sans"/>
            </a:endParaRPr>
          </a:p>
        </p:txBody>
      </p:sp>
      <p:pic>
        <p:nvPicPr>
          <p:cNvPr id="2" name="Picture 1"/>
          <p:cNvPicPr>
            <a:picLocks noChangeAspect="1"/>
          </p:cNvPicPr>
          <p:nvPr/>
        </p:nvPicPr>
        <p:blipFill>
          <a:blip r:embed="rId3"/>
          <a:stretch>
            <a:fillRect/>
          </a:stretch>
        </p:blipFill>
        <p:spPr>
          <a:xfrm>
            <a:off x="9829802" y="1197093"/>
            <a:ext cx="5431565" cy="3095991"/>
          </a:xfrm>
          <a:prstGeom prst="rect">
            <a:avLst/>
          </a:prstGeom>
        </p:spPr>
      </p:pic>
      <p:pic>
        <p:nvPicPr>
          <p:cNvPr id="8" name="Picture 7"/>
          <p:cNvPicPr>
            <a:picLocks noChangeAspect="1"/>
          </p:cNvPicPr>
          <p:nvPr/>
        </p:nvPicPr>
        <p:blipFill rotWithShape="1">
          <a:blip r:embed="rId4"/>
          <a:srcRect l="-1201" t="13580" r="315" b="795"/>
          <a:stretch/>
        </p:blipFill>
        <p:spPr>
          <a:xfrm>
            <a:off x="10134600" y="8373111"/>
            <a:ext cx="6400800" cy="1441279"/>
          </a:xfrm>
          <a:prstGeom prst="rect">
            <a:avLst/>
          </a:prstGeom>
          <a:effectLst>
            <a:outerShdw dist="50800" dir="7200000" sx="1000" sy="1000" algn="ctr" rotWithShape="0">
              <a:srgbClr val="000000"/>
            </a:outerShdw>
          </a:effectLst>
        </p:spPr>
      </p:pic>
      <p:sp>
        <p:nvSpPr>
          <p:cNvPr id="14" name="AutoShape 4"/>
          <p:cNvSpPr/>
          <p:nvPr/>
        </p:nvSpPr>
        <p:spPr>
          <a:xfrm rot="21450188">
            <a:off x="7946256" y="9066936"/>
            <a:ext cx="2187304" cy="95381"/>
          </a:xfrm>
          <a:prstGeom prst="line">
            <a:avLst/>
          </a:prstGeom>
          <a:ln w="47625" cap="flat">
            <a:solidFill>
              <a:srgbClr val="2C92D5"/>
            </a:solidFill>
            <a:prstDash val="solid"/>
            <a:headEnd type="none" w="sm" len="sm"/>
            <a:tailEnd type="none" w="sm" len="sm"/>
          </a:ln>
        </p:spPr>
      </p:sp>
      <p:sp>
        <p:nvSpPr>
          <p:cNvPr id="16" name="TextBox 6"/>
          <p:cNvSpPr txBox="1"/>
          <p:nvPr/>
        </p:nvSpPr>
        <p:spPr>
          <a:xfrm>
            <a:off x="4953000" y="8896617"/>
            <a:ext cx="2790469" cy="436017"/>
          </a:xfrm>
          <a:prstGeom prst="rect">
            <a:avLst/>
          </a:prstGeom>
        </p:spPr>
        <p:txBody>
          <a:bodyPr wrap="square" lIns="0" tIns="0" rIns="0" bIns="0" rtlCol="0" anchor="t">
            <a:spAutoFit/>
          </a:bodyPr>
          <a:lstStyle/>
          <a:p>
            <a:pPr algn="r">
              <a:lnSpc>
                <a:spcPts val="3449"/>
              </a:lnSpc>
            </a:pPr>
            <a:r>
              <a:rPr lang="en-US" sz="2400" smtClean="0"/>
              <a:t>Các nút bấm (Button)</a:t>
            </a:r>
            <a:endParaRPr lang="vi-V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1000"/>
                                        <p:tgtEl>
                                          <p:spTgt spid="2050"/>
                                        </p:tgtEl>
                                      </p:cBhvr>
                                    </p:animEffect>
                                    <p:anim calcmode="lin" valueType="num">
                                      <p:cBhvr>
                                        <p:cTn id="29" dur="1000" fill="hold"/>
                                        <p:tgtEl>
                                          <p:spTgt spid="2050"/>
                                        </p:tgtEl>
                                        <p:attrNameLst>
                                          <p:attrName>ppt_x</p:attrName>
                                        </p:attrNameLst>
                                      </p:cBhvr>
                                      <p:tavLst>
                                        <p:tav tm="0">
                                          <p:val>
                                            <p:strVal val="#ppt_x"/>
                                          </p:val>
                                        </p:tav>
                                        <p:tav tm="100000">
                                          <p:val>
                                            <p:strVal val="#ppt_x"/>
                                          </p:val>
                                        </p:tav>
                                      </p:tavLst>
                                    </p:anim>
                                    <p:anim calcmode="lin" valueType="num">
                                      <p:cBhvr>
                                        <p:cTn id="3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0-#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0-#ppt_w/2"/>
                                          </p:val>
                                        </p:tav>
                                        <p:tav tm="100000">
                                          <p:val>
                                            <p:strVal val="#ppt_x"/>
                                          </p:val>
                                        </p:tav>
                                      </p:tavLst>
                                    </p:anim>
                                    <p:anim calcmode="lin" valueType="num">
                                      <p:cBhvr additive="base">
                                        <p:cTn id="5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1"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7800" y="2857500"/>
            <a:ext cx="1563861" cy="2041328"/>
            <a:chOff x="0" y="0"/>
            <a:chExt cx="2085148" cy="272177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49799" y="0"/>
              <a:ext cx="1185550" cy="1185550"/>
            </a:xfrm>
            <a:prstGeom prst="rect">
              <a:avLst/>
            </a:prstGeom>
          </p:spPr>
        </p:pic>
        <p:sp>
          <p:nvSpPr>
            <p:cNvPr id="4" name="TextBox 4"/>
            <p:cNvSpPr txBox="1"/>
            <p:nvPr/>
          </p:nvSpPr>
          <p:spPr>
            <a:xfrm>
              <a:off x="0" y="2458933"/>
              <a:ext cx="2085148" cy="262837"/>
            </a:xfrm>
            <a:prstGeom prst="rect">
              <a:avLst/>
            </a:prstGeom>
          </p:spPr>
          <p:txBody>
            <a:bodyPr lIns="0" tIns="0" rIns="0" bIns="0" rtlCol="0" anchor="t">
              <a:spAutoFit/>
            </a:bodyPr>
            <a:lstStyle/>
            <a:p>
              <a:pPr algn="ctr">
                <a:lnSpc>
                  <a:spcPts val="1639"/>
                </a:lnSpc>
              </a:pPr>
              <a:endParaRPr/>
            </a:p>
          </p:txBody>
        </p:sp>
        <p:sp>
          <p:nvSpPr>
            <p:cNvPr id="5" name="TextBox 5"/>
            <p:cNvSpPr txBox="1"/>
            <p:nvPr/>
          </p:nvSpPr>
          <p:spPr>
            <a:xfrm>
              <a:off x="0" y="1498432"/>
              <a:ext cx="2085148" cy="444567"/>
            </a:xfrm>
            <a:prstGeom prst="rect">
              <a:avLst/>
            </a:prstGeom>
          </p:spPr>
          <p:txBody>
            <a:bodyPr lIns="0" tIns="0" rIns="0" bIns="0" rtlCol="0" anchor="t">
              <a:spAutoFit/>
            </a:bodyPr>
            <a:lstStyle/>
            <a:p>
              <a:pPr marL="0" lvl="0" indent="0" algn="ctr">
                <a:lnSpc>
                  <a:spcPts val="2607"/>
                </a:lnSpc>
                <a:spcBef>
                  <a:spcPct val="0"/>
                </a:spcBef>
              </a:pPr>
              <a:r>
                <a:rPr lang="en-US" sz="2021" spc="78" smtClean="0">
                  <a:solidFill>
                    <a:srgbClr val="191919"/>
                  </a:solidFill>
                  <a:latin typeface="Arimo Bold"/>
                </a:rPr>
                <a:t>BT1</a:t>
              </a:r>
              <a:endParaRPr lang="en-US" sz="2021" spc="78">
                <a:solidFill>
                  <a:srgbClr val="191919"/>
                </a:solidFill>
                <a:latin typeface="Arimo Bold"/>
              </a:endParaRP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05504" y="403119"/>
              <a:ext cx="474140" cy="379312"/>
            </a:xfrm>
            <a:prstGeom prst="rect">
              <a:avLst/>
            </a:prstGeom>
          </p:spPr>
        </p:pic>
      </p:grpSp>
      <p:grpSp>
        <p:nvGrpSpPr>
          <p:cNvPr id="7" name="Group 7"/>
          <p:cNvGrpSpPr/>
          <p:nvPr/>
        </p:nvGrpSpPr>
        <p:grpSpPr>
          <a:xfrm>
            <a:off x="5998368" y="2857500"/>
            <a:ext cx="1563861" cy="2429069"/>
            <a:chOff x="0" y="0"/>
            <a:chExt cx="2085148" cy="3238759"/>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49799" y="0"/>
              <a:ext cx="1185550" cy="1185550"/>
            </a:xfrm>
            <a:prstGeom prst="rect">
              <a:avLst/>
            </a:prstGeom>
          </p:spPr>
        </p:pic>
        <p:sp>
          <p:nvSpPr>
            <p:cNvPr id="9" name="TextBox 9"/>
            <p:cNvSpPr txBox="1"/>
            <p:nvPr/>
          </p:nvSpPr>
          <p:spPr>
            <a:xfrm>
              <a:off x="0" y="2745364"/>
              <a:ext cx="2085148" cy="493395"/>
            </a:xfrm>
            <a:prstGeom prst="rect">
              <a:avLst/>
            </a:prstGeom>
          </p:spPr>
          <p:txBody>
            <a:bodyPr lIns="0" tIns="0" rIns="0" bIns="0" rtlCol="0" anchor="t">
              <a:spAutoFit/>
            </a:bodyPr>
            <a:lstStyle/>
            <a:p>
              <a:pPr algn="ctr">
                <a:lnSpc>
                  <a:spcPts val="3150"/>
                </a:lnSpc>
              </a:pPr>
              <a:endParaRPr/>
            </a:p>
          </p:txBody>
        </p:sp>
        <p:sp>
          <p:nvSpPr>
            <p:cNvPr id="10" name="TextBox 10"/>
            <p:cNvSpPr txBox="1"/>
            <p:nvPr/>
          </p:nvSpPr>
          <p:spPr>
            <a:xfrm>
              <a:off x="0" y="1498431"/>
              <a:ext cx="2085148" cy="444567"/>
            </a:xfrm>
            <a:prstGeom prst="rect">
              <a:avLst/>
            </a:prstGeom>
          </p:spPr>
          <p:txBody>
            <a:bodyPr lIns="0" tIns="0" rIns="0" bIns="0" rtlCol="0" anchor="t">
              <a:spAutoFit/>
            </a:bodyPr>
            <a:lstStyle/>
            <a:p>
              <a:pPr marL="0" lvl="0" indent="0" algn="ctr">
                <a:lnSpc>
                  <a:spcPts val="2605"/>
                </a:lnSpc>
                <a:spcBef>
                  <a:spcPct val="0"/>
                </a:spcBef>
              </a:pPr>
              <a:r>
                <a:rPr lang="en-US" sz="2019" spc="78" smtClean="0">
                  <a:solidFill>
                    <a:srgbClr val="191919"/>
                  </a:solidFill>
                  <a:latin typeface="Arimo Bold"/>
                </a:rPr>
                <a:t>BT2</a:t>
              </a:r>
              <a:endParaRPr lang="en-US" sz="2019" spc="78">
                <a:solidFill>
                  <a:srgbClr val="191919"/>
                </a:solidFill>
                <a:latin typeface="Arimo Bold"/>
              </a:endParaRPr>
            </a:p>
          </p:txBody>
        </p:sp>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05504" y="403119"/>
              <a:ext cx="474140" cy="379312"/>
            </a:xfrm>
            <a:prstGeom prst="rect">
              <a:avLst/>
            </a:prstGeom>
          </p:spPr>
        </p:pic>
      </p:grpSp>
      <p:grpSp>
        <p:nvGrpSpPr>
          <p:cNvPr id="12" name="Group 12"/>
          <p:cNvGrpSpPr/>
          <p:nvPr/>
        </p:nvGrpSpPr>
        <p:grpSpPr>
          <a:xfrm>
            <a:off x="10749180" y="2857500"/>
            <a:ext cx="1563861" cy="2275630"/>
            <a:chOff x="0" y="0"/>
            <a:chExt cx="2085148" cy="3034174"/>
          </a:xfrm>
        </p:grpSpPr>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49799" y="0"/>
              <a:ext cx="1185550" cy="1185550"/>
            </a:xfrm>
            <a:prstGeom prst="rect">
              <a:avLst/>
            </a:prstGeom>
          </p:spPr>
        </p:pic>
        <p:sp>
          <p:nvSpPr>
            <p:cNvPr id="14" name="TextBox 14"/>
            <p:cNvSpPr txBox="1"/>
            <p:nvPr/>
          </p:nvSpPr>
          <p:spPr>
            <a:xfrm>
              <a:off x="0" y="2764395"/>
              <a:ext cx="2085148" cy="269779"/>
            </a:xfrm>
            <a:prstGeom prst="rect">
              <a:avLst/>
            </a:prstGeom>
          </p:spPr>
          <p:txBody>
            <a:bodyPr lIns="0" tIns="0" rIns="0" bIns="0" rtlCol="0" anchor="t">
              <a:spAutoFit/>
            </a:bodyPr>
            <a:lstStyle/>
            <a:p>
              <a:pPr algn="ctr">
                <a:lnSpc>
                  <a:spcPts val="1639"/>
                </a:lnSpc>
              </a:pPr>
              <a:endParaRPr/>
            </a:p>
          </p:txBody>
        </p:sp>
        <p:sp>
          <p:nvSpPr>
            <p:cNvPr id="15" name="TextBox 15"/>
            <p:cNvSpPr txBox="1"/>
            <p:nvPr/>
          </p:nvSpPr>
          <p:spPr>
            <a:xfrm>
              <a:off x="0" y="1498431"/>
              <a:ext cx="2085148" cy="444567"/>
            </a:xfrm>
            <a:prstGeom prst="rect">
              <a:avLst/>
            </a:prstGeom>
          </p:spPr>
          <p:txBody>
            <a:bodyPr lIns="0" tIns="0" rIns="0" bIns="0" rtlCol="0" anchor="t">
              <a:spAutoFit/>
            </a:bodyPr>
            <a:lstStyle/>
            <a:p>
              <a:pPr marL="0" lvl="0" indent="0" algn="ctr">
                <a:lnSpc>
                  <a:spcPts val="2607"/>
                </a:lnSpc>
                <a:spcBef>
                  <a:spcPct val="0"/>
                </a:spcBef>
              </a:pPr>
              <a:r>
                <a:rPr lang="en-US" sz="2021" spc="78" smtClean="0">
                  <a:solidFill>
                    <a:srgbClr val="191919"/>
                  </a:solidFill>
                  <a:latin typeface="Arimo Bold"/>
                </a:rPr>
                <a:t>BT3</a:t>
              </a:r>
              <a:endParaRPr lang="en-US" sz="2021" spc="78">
                <a:solidFill>
                  <a:srgbClr val="191919"/>
                </a:solidFill>
                <a:latin typeface="Arimo Bold"/>
              </a:endParaRPr>
            </a:p>
          </p:txBody>
        </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05504" y="403119"/>
              <a:ext cx="474140" cy="379312"/>
            </a:xfrm>
            <a:prstGeom prst="rect">
              <a:avLst/>
            </a:prstGeom>
          </p:spPr>
        </p:pic>
      </p:grpSp>
      <p:grpSp>
        <p:nvGrpSpPr>
          <p:cNvPr id="17" name="Group 17"/>
          <p:cNvGrpSpPr/>
          <p:nvPr/>
        </p:nvGrpSpPr>
        <p:grpSpPr>
          <a:xfrm>
            <a:off x="15260370" y="2857500"/>
            <a:ext cx="1563861" cy="2413068"/>
            <a:chOff x="0" y="0"/>
            <a:chExt cx="2085148" cy="3217423"/>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49799" y="0"/>
              <a:ext cx="1185550" cy="1185550"/>
            </a:xfrm>
            <a:prstGeom prst="rect">
              <a:avLst/>
            </a:prstGeom>
          </p:spPr>
        </p:pic>
        <p:sp>
          <p:nvSpPr>
            <p:cNvPr id="19" name="TextBox 19"/>
            <p:cNvSpPr txBox="1"/>
            <p:nvPr/>
          </p:nvSpPr>
          <p:spPr>
            <a:xfrm>
              <a:off x="0" y="2745364"/>
              <a:ext cx="2085148" cy="472059"/>
            </a:xfrm>
            <a:prstGeom prst="rect">
              <a:avLst/>
            </a:prstGeom>
          </p:spPr>
          <p:txBody>
            <a:bodyPr lIns="0" tIns="0" rIns="0" bIns="0" rtlCol="0" anchor="t">
              <a:spAutoFit/>
            </a:bodyPr>
            <a:lstStyle/>
            <a:p>
              <a:pPr algn="ctr">
                <a:lnSpc>
                  <a:spcPts val="3029"/>
                </a:lnSpc>
              </a:pPr>
              <a:endParaRPr/>
            </a:p>
          </p:txBody>
        </p:sp>
        <p:sp>
          <p:nvSpPr>
            <p:cNvPr id="20" name="TextBox 20"/>
            <p:cNvSpPr txBox="1"/>
            <p:nvPr/>
          </p:nvSpPr>
          <p:spPr>
            <a:xfrm>
              <a:off x="0" y="1498432"/>
              <a:ext cx="2085148" cy="444567"/>
            </a:xfrm>
            <a:prstGeom prst="rect">
              <a:avLst/>
            </a:prstGeom>
          </p:spPr>
          <p:txBody>
            <a:bodyPr lIns="0" tIns="0" rIns="0" bIns="0" rtlCol="0" anchor="t">
              <a:spAutoFit/>
            </a:bodyPr>
            <a:lstStyle/>
            <a:p>
              <a:pPr marL="0" lvl="0" indent="0" algn="ctr">
                <a:lnSpc>
                  <a:spcPts val="2605"/>
                </a:lnSpc>
                <a:spcBef>
                  <a:spcPct val="0"/>
                </a:spcBef>
              </a:pPr>
              <a:r>
                <a:rPr lang="en-US" sz="2019" spc="78" smtClean="0">
                  <a:solidFill>
                    <a:srgbClr val="191919"/>
                  </a:solidFill>
                  <a:latin typeface="Arimo Bold"/>
                </a:rPr>
                <a:t>BT4</a:t>
              </a:r>
              <a:endParaRPr lang="en-US" sz="2019" spc="78">
                <a:solidFill>
                  <a:srgbClr val="191919"/>
                </a:solidFill>
                <a:latin typeface="Arimo Bold"/>
              </a:endParaRPr>
            </a:p>
          </p:txBody>
        </p:sp>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05504" y="403119"/>
              <a:ext cx="474140" cy="379312"/>
            </a:xfrm>
            <a:prstGeom prst="rect">
              <a:avLst/>
            </a:prstGeom>
          </p:spPr>
        </p:pic>
      </p:grpSp>
      <p:grpSp>
        <p:nvGrpSpPr>
          <p:cNvPr id="22" name="Group 22"/>
          <p:cNvGrpSpPr/>
          <p:nvPr/>
        </p:nvGrpSpPr>
        <p:grpSpPr>
          <a:xfrm>
            <a:off x="8339755" y="1225666"/>
            <a:ext cx="1563861" cy="2115242"/>
            <a:chOff x="0" y="0"/>
            <a:chExt cx="2085148" cy="2820322"/>
          </a:xfrm>
        </p:grpSpPr>
        <p:pic>
          <p:nvPicPr>
            <p:cNvPr id="23" name="Picture 2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a:stretch>
              <a:fillRect/>
            </a:stretch>
          </p:blipFill>
          <p:spPr>
            <a:xfrm>
              <a:off x="449799" y="0"/>
              <a:ext cx="1185550" cy="1185550"/>
            </a:xfrm>
            <a:prstGeom prst="rect">
              <a:avLst/>
            </a:prstGeom>
          </p:spPr>
        </p:pic>
        <p:sp>
          <p:nvSpPr>
            <p:cNvPr id="24" name="TextBox 24"/>
            <p:cNvSpPr txBox="1"/>
            <p:nvPr/>
          </p:nvSpPr>
          <p:spPr>
            <a:xfrm>
              <a:off x="0" y="2557485"/>
              <a:ext cx="2085148" cy="262837"/>
            </a:xfrm>
            <a:prstGeom prst="rect">
              <a:avLst/>
            </a:prstGeom>
          </p:spPr>
          <p:txBody>
            <a:bodyPr lIns="0" tIns="0" rIns="0" bIns="0" rtlCol="0" anchor="t">
              <a:spAutoFit/>
            </a:bodyPr>
            <a:lstStyle/>
            <a:p>
              <a:pPr algn="ctr">
                <a:lnSpc>
                  <a:spcPts val="1639"/>
                </a:lnSpc>
              </a:pPr>
              <a:endParaRPr/>
            </a:p>
          </p:txBody>
        </p:sp>
        <p:sp>
          <p:nvSpPr>
            <p:cNvPr id="25" name="TextBox 25"/>
            <p:cNvSpPr txBox="1"/>
            <p:nvPr/>
          </p:nvSpPr>
          <p:spPr>
            <a:xfrm>
              <a:off x="0" y="1498432"/>
              <a:ext cx="2085148" cy="495863"/>
            </a:xfrm>
            <a:prstGeom prst="rect">
              <a:avLst/>
            </a:prstGeom>
          </p:spPr>
          <p:txBody>
            <a:bodyPr lIns="0" tIns="0" rIns="0" bIns="0" rtlCol="0" anchor="t">
              <a:spAutoFit/>
            </a:bodyPr>
            <a:lstStyle/>
            <a:p>
              <a:pPr marL="0" lvl="0" indent="0" algn="ctr">
                <a:lnSpc>
                  <a:spcPts val="2865"/>
                </a:lnSpc>
                <a:spcBef>
                  <a:spcPct val="0"/>
                </a:spcBef>
              </a:pPr>
              <a:r>
                <a:rPr lang="en-US" sz="2221" spc="86" smtClean="0">
                  <a:solidFill>
                    <a:srgbClr val="191919"/>
                  </a:solidFill>
                  <a:latin typeface="Arimo Bold"/>
                </a:rPr>
                <a:t>Menu</a:t>
              </a:r>
              <a:endParaRPr lang="en-US" sz="2221" spc="86">
                <a:solidFill>
                  <a:srgbClr val="191919"/>
                </a:solidFill>
                <a:latin typeface="Arimo Bold"/>
              </a:endParaRPr>
            </a:p>
          </p:txBody>
        </p:sp>
        <p:pic>
          <p:nvPicPr>
            <p:cNvPr id="26" name="Picture 2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 xmlns:asvg="http://schemas.microsoft.com/office/drawing/2016/SVG/main" r:embed="rId5"/>
                </a:ext>
              </a:extLst>
            </a:blip>
            <a:srcRect/>
            <a:stretch>
              <a:fillRect/>
            </a:stretch>
          </p:blipFill>
          <p:spPr>
            <a:xfrm>
              <a:off x="805504" y="403119"/>
              <a:ext cx="474140" cy="379312"/>
            </a:xfrm>
            <a:prstGeom prst="rect">
              <a:avLst/>
            </a:prstGeom>
          </p:spPr>
        </p:pic>
      </p:grpSp>
      <p:grpSp>
        <p:nvGrpSpPr>
          <p:cNvPr id="30" name="Group 30"/>
          <p:cNvGrpSpPr/>
          <p:nvPr/>
        </p:nvGrpSpPr>
        <p:grpSpPr>
          <a:xfrm>
            <a:off x="1075324" y="5923978"/>
            <a:ext cx="2113682" cy="1754910"/>
            <a:chOff x="0" y="0"/>
            <a:chExt cx="1135391" cy="2330366"/>
          </a:xfrm>
        </p:grpSpPr>
        <p:sp>
          <p:nvSpPr>
            <p:cNvPr id="31" name="Freeform 31"/>
            <p:cNvSpPr/>
            <p:nvPr/>
          </p:nvSpPr>
          <p:spPr>
            <a:xfrm>
              <a:off x="0" y="0"/>
              <a:ext cx="1135391" cy="2330366"/>
            </a:xfrm>
            <a:custGeom>
              <a:avLst/>
              <a:gdLst/>
              <a:ahLst/>
              <a:cxnLst/>
              <a:rect l="l" t="t" r="r" b="b"/>
              <a:pathLst>
                <a:path w="1135391" h="2330366">
                  <a:moveTo>
                    <a:pt x="0" y="0"/>
                  </a:moveTo>
                  <a:lnTo>
                    <a:pt x="0" y="2330366"/>
                  </a:lnTo>
                  <a:lnTo>
                    <a:pt x="1135391" y="2330366"/>
                  </a:lnTo>
                  <a:lnTo>
                    <a:pt x="1135391" y="0"/>
                  </a:lnTo>
                  <a:lnTo>
                    <a:pt x="0" y="0"/>
                  </a:lnTo>
                  <a:close/>
                  <a:moveTo>
                    <a:pt x="1074431" y="2269406"/>
                  </a:moveTo>
                  <a:lnTo>
                    <a:pt x="59690" y="2269406"/>
                  </a:lnTo>
                  <a:lnTo>
                    <a:pt x="59690" y="59690"/>
                  </a:lnTo>
                  <a:lnTo>
                    <a:pt x="1074431" y="59690"/>
                  </a:lnTo>
                  <a:lnTo>
                    <a:pt x="1074431" y="2269406"/>
                  </a:lnTo>
                  <a:close/>
                </a:path>
              </a:pathLst>
            </a:custGeom>
            <a:solidFill>
              <a:srgbClr val="86EAE9"/>
            </a:solidFill>
          </p:spPr>
        </p:sp>
      </p:grpSp>
      <p:sp>
        <p:nvSpPr>
          <p:cNvPr id="32" name="TextBox 32"/>
          <p:cNvSpPr txBox="1"/>
          <p:nvPr/>
        </p:nvSpPr>
        <p:spPr>
          <a:xfrm>
            <a:off x="1316159" y="6189467"/>
            <a:ext cx="1766615" cy="1384995"/>
          </a:xfrm>
          <a:prstGeom prst="rect">
            <a:avLst/>
          </a:prstGeom>
        </p:spPr>
        <p:txBody>
          <a:bodyPr lIns="0" tIns="0" rIns="0" bIns="0" rtlCol="0" anchor="t">
            <a:spAutoFit/>
          </a:bodyPr>
          <a:lstStyle/>
          <a:p>
            <a:pPr algn="ctr">
              <a:lnSpc>
                <a:spcPts val="2719"/>
              </a:lnSpc>
            </a:pPr>
            <a:r>
              <a:rPr lang="en-US" sz="1942" smtClean="0">
                <a:solidFill>
                  <a:srgbClr val="191919"/>
                </a:solidFill>
                <a:latin typeface="Open Sans Bold"/>
              </a:rPr>
              <a:t>Chức năng</a:t>
            </a:r>
            <a:endParaRPr lang="en-US" sz="1942">
              <a:solidFill>
                <a:srgbClr val="191919"/>
              </a:solidFill>
              <a:latin typeface="Open Sans Bold"/>
            </a:endParaRPr>
          </a:p>
          <a:p>
            <a:pPr algn="ctr">
              <a:lnSpc>
                <a:spcPts val="2719"/>
              </a:lnSpc>
            </a:pPr>
            <a:endParaRPr lang="en-US" sz="1942">
              <a:solidFill>
                <a:srgbClr val="191919"/>
              </a:solidFill>
              <a:latin typeface="Open Sans Bold"/>
            </a:endParaRPr>
          </a:p>
          <a:p>
            <a:pPr marL="419357" lvl="1" indent="-209678">
              <a:lnSpc>
                <a:spcPts val="2719"/>
              </a:lnSpc>
              <a:buFont typeface="Arial"/>
              <a:buChar char="•"/>
            </a:pPr>
            <a:r>
              <a:rPr lang="en-US" sz="1938">
                <a:solidFill>
                  <a:srgbClr val="191919"/>
                </a:solidFill>
                <a:latin typeface="Open Sans"/>
              </a:rPr>
              <a:t>Lùi xuống</a:t>
            </a:r>
          </a:p>
          <a:p>
            <a:pPr marL="419357" lvl="1" indent="-209678">
              <a:lnSpc>
                <a:spcPts val="2719"/>
              </a:lnSpc>
              <a:buFont typeface="Arial"/>
              <a:buChar char="•"/>
            </a:pPr>
            <a:endParaRPr lang="en-US" sz="1942" smtClean="0">
              <a:solidFill>
                <a:srgbClr val="191919"/>
              </a:solidFill>
              <a:latin typeface="Open Sans"/>
            </a:endParaRPr>
          </a:p>
        </p:txBody>
      </p:sp>
      <p:grpSp>
        <p:nvGrpSpPr>
          <p:cNvPr id="36" name="Group 36"/>
          <p:cNvGrpSpPr/>
          <p:nvPr/>
        </p:nvGrpSpPr>
        <p:grpSpPr>
          <a:xfrm>
            <a:off x="5764255" y="5950115"/>
            <a:ext cx="2113682" cy="1754910"/>
            <a:chOff x="0" y="0"/>
            <a:chExt cx="1135391" cy="2330366"/>
          </a:xfrm>
        </p:grpSpPr>
        <p:sp>
          <p:nvSpPr>
            <p:cNvPr id="37" name="Freeform 37"/>
            <p:cNvSpPr/>
            <p:nvPr/>
          </p:nvSpPr>
          <p:spPr>
            <a:xfrm>
              <a:off x="0" y="0"/>
              <a:ext cx="1135391" cy="2330366"/>
            </a:xfrm>
            <a:custGeom>
              <a:avLst/>
              <a:gdLst/>
              <a:ahLst/>
              <a:cxnLst/>
              <a:rect l="l" t="t" r="r" b="b"/>
              <a:pathLst>
                <a:path w="1135391" h="2330366">
                  <a:moveTo>
                    <a:pt x="0" y="0"/>
                  </a:moveTo>
                  <a:lnTo>
                    <a:pt x="0" y="2330366"/>
                  </a:lnTo>
                  <a:lnTo>
                    <a:pt x="1135391" y="2330366"/>
                  </a:lnTo>
                  <a:lnTo>
                    <a:pt x="1135391" y="0"/>
                  </a:lnTo>
                  <a:lnTo>
                    <a:pt x="0" y="0"/>
                  </a:lnTo>
                  <a:close/>
                  <a:moveTo>
                    <a:pt x="1074431" y="2269406"/>
                  </a:moveTo>
                  <a:lnTo>
                    <a:pt x="59690" y="2269406"/>
                  </a:lnTo>
                  <a:lnTo>
                    <a:pt x="59690" y="59690"/>
                  </a:lnTo>
                  <a:lnTo>
                    <a:pt x="1074431" y="59690"/>
                  </a:lnTo>
                  <a:lnTo>
                    <a:pt x="1074431" y="2269406"/>
                  </a:lnTo>
                  <a:close/>
                </a:path>
              </a:pathLst>
            </a:custGeom>
            <a:solidFill>
              <a:srgbClr val="86EAE9"/>
            </a:solidFill>
          </p:spPr>
        </p:sp>
      </p:grpSp>
      <p:sp>
        <p:nvSpPr>
          <p:cNvPr id="38" name="TextBox 38"/>
          <p:cNvSpPr txBox="1"/>
          <p:nvPr/>
        </p:nvSpPr>
        <p:spPr>
          <a:xfrm>
            <a:off x="5914828" y="6198832"/>
            <a:ext cx="1952286" cy="1384995"/>
          </a:xfrm>
          <a:prstGeom prst="rect">
            <a:avLst/>
          </a:prstGeom>
        </p:spPr>
        <p:txBody>
          <a:bodyPr lIns="0" tIns="0" rIns="0" bIns="0" rtlCol="0" anchor="t">
            <a:spAutoFit/>
          </a:bodyPr>
          <a:lstStyle/>
          <a:p>
            <a:pPr algn="ctr">
              <a:lnSpc>
                <a:spcPts val="2719"/>
              </a:lnSpc>
            </a:pPr>
            <a:r>
              <a:rPr lang="en-US" sz="1942">
                <a:solidFill>
                  <a:srgbClr val="191919"/>
                </a:solidFill>
                <a:latin typeface="Open Sans Bold"/>
              </a:rPr>
              <a:t>Chức năng</a:t>
            </a:r>
          </a:p>
          <a:p>
            <a:pPr algn="ctr">
              <a:lnSpc>
                <a:spcPts val="2713"/>
              </a:lnSpc>
            </a:pPr>
            <a:endParaRPr lang="en-US" sz="1938">
              <a:solidFill>
                <a:srgbClr val="191919"/>
              </a:solidFill>
              <a:latin typeface="Open Sans Bold"/>
            </a:endParaRPr>
          </a:p>
          <a:p>
            <a:pPr marL="418490" lvl="1" indent="-209245">
              <a:lnSpc>
                <a:spcPts val="2713"/>
              </a:lnSpc>
              <a:buFont typeface="Arial"/>
              <a:buChar char="•"/>
            </a:pPr>
            <a:r>
              <a:rPr lang="en-US" sz="1942" smtClean="0">
                <a:solidFill>
                  <a:srgbClr val="191919"/>
                </a:solidFill>
                <a:latin typeface="Open Sans"/>
              </a:rPr>
              <a:t>Tiến </a:t>
            </a:r>
            <a:r>
              <a:rPr lang="en-US" sz="1942">
                <a:solidFill>
                  <a:srgbClr val="191919"/>
                </a:solidFill>
                <a:latin typeface="Open Sans"/>
              </a:rPr>
              <a:t>lên</a:t>
            </a:r>
          </a:p>
          <a:p>
            <a:pPr marL="418490" lvl="1" indent="-209245">
              <a:lnSpc>
                <a:spcPts val="2713"/>
              </a:lnSpc>
              <a:buFont typeface="Arial"/>
              <a:buChar char="•"/>
            </a:pPr>
            <a:endParaRPr lang="en-US" sz="1938">
              <a:solidFill>
                <a:srgbClr val="191919"/>
              </a:solidFill>
              <a:latin typeface="Open Sans"/>
            </a:endParaRPr>
          </a:p>
        </p:txBody>
      </p:sp>
      <p:grpSp>
        <p:nvGrpSpPr>
          <p:cNvPr id="42" name="Group 42"/>
          <p:cNvGrpSpPr/>
          <p:nvPr/>
        </p:nvGrpSpPr>
        <p:grpSpPr>
          <a:xfrm>
            <a:off x="10493285" y="5923979"/>
            <a:ext cx="2230430" cy="1733764"/>
            <a:chOff x="0" y="0"/>
            <a:chExt cx="1212717" cy="2330366"/>
          </a:xfrm>
        </p:grpSpPr>
        <p:sp>
          <p:nvSpPr>
            <p:cNvPr id="43" name="Freeform 43"/>
            <p:cNvSpPr/>
            <p:nvPr/>
          </p:nvSpPr>
          <p:spPr>
            <a:xfrm>
              <a:off x="0" y="0"/>
              <a:ext cx="1212717" cy="2330366"/>
            </a:xfrm>
            <a:custGeom>
              <a:avLst/>
              <a:gdLst/>
              <a:ahLst/>
              <a:cxnLst/>
              <a:rect l="l" t="t" r="r" b="b"/>
              <a:pathLst>
                <a:path w="1212717" h="2330366">
                  <a:moveTo>
                    <a:pt x="0" y="0"/>
                  </a:moveTo>
                  <a:lnTo>
                    <a:pt x="0" y="2330366"/>
                  </a:lnTo>
                  <a:lnTo>
                    <a:pt x="1212717" y="2330366"/>
                  </a:lnTo>
                  <a:lnTo>
                    <a:pt x="1212717" y="0"/>
                  </a:lnTo>
                  <a:lnTo>
                    <a:pt x="0" y="0"/>
                  </a:lnTo>
                  <a:close/>
                  <a:moveTo>
                    <a:pt x="1151757" y="2269406"/>
                  </a:moveTo>
                  <a:lnTo>
                    <a:pt x="59690" y="2269406"/>
                  </a:lnTo>
                  <a:lnTo>
                    <a:pt x="59690" y="59690"/>
                  </a:lnTo>
                  <a:lnTo>
                    <a:pt x="1151757" y="59690"/>
                  </a:lnTo>
                  <a:lnTo>
                    <a:pt x="1151757" y="2269406"/>
                  </a:lnTo>
                  <a:close/>
                </a:path>
              </a:pathLst>
            </a:custGeom>
            <a:solidFill>
              <a:srgbClr val="86EAE9"/>
            </a:solidFill>
          </p:spPr>
        </p:sp>
      </p:grpSp>
      <p:sp>
        <p:nvSpPr>
          <p:cNvPr id="44" name="TextBox 44"/>
          <p:cNvSpPr txBox="1"/>
          <p:nvPr/>
        </p:nvSpPr>
        <p:spPr>
          <a:xfrm>
            <a:off x="10563160" y="6163391"/>
            <a:ext cx="2088213" cy="1038746"/>
          </a:xfrm>
          <a:prstGeom prst="rect">
            <a:avLst/>
          </a:prstGeom>
        </p:spPr>
        <p:txBody>
          <a:bodyPr lIns="0" tIns="0" rIns="0" bIns="0" rtlCol="0" anchor="t">
            <a:spAutoFit/>
          </a:bodyPr>
          <a:lstStyle/>
          <a:p>
            <a:pPr algn="ctr">
              <a:lnSpc>
                <a:spcPts val="2719"/>
              </a:lnSpc>
            </a:pPr>
            <a:r>
              <a:rPr lang="en-US" sz="2000">
                <a:solidFill>
                  <a:srgbClr val="191919"/>
                </a:solidFill>
                <a:latin typeface="Open Sans Bold"/>
              </a:rPr>
              <a:t>Chức năng</a:t>
            </a:r>
          </a:p>
          <a:p>
            <a:pPr algn="ctr">
              <a:lnSpc>
                <a:spcPts val="2694"/>
              </a:lnSpc>
            </a:pPr>
            <a:endParaRPr lang="en-US" sz="1924">
              <a:solidFill>
                <a:srgbClr val="191919"/>
              </a:solidFill>
              <a:latin typeface="Open Sans Bold"/>
            </a:endParaRPr>
          </a:p>
          <a:p>
            <a:pPr marL="415603" lvl="1" indent="-207802">
              <a:lnSpc>
                <a:spcPts val="2694"/>
              </a:lnSpc>
              <a:buFont typeface="Arial"/>
              <a:buChar char="•"/>
            </a:pPr>
            <a:r>
              <a:rPr lang="en-US" sz="1924" smtClean="0">
                <a:solidFill>
                  <a:srgbClr val="191919"/>
                </a:solidFill>
                <a:latin typeface="Open Sans"/>
              </a:rPr>
              <a:t>Chọn</a:t>
            </a:r>
            <a:endParaRPr lang="en-US" sz="1924">
              <a:solidFill>
                <a:srgbClr val="191919"/>
              </a:solidFill>
              <a:latin typeface="Open Sans"/>
            </a:endParaRPr>
          </a:p>
        </p:txBody>
      </p:sp>
      <p:grpSp>
        <p:nvGrpSpPr>
          <p:cNvPr id="48" name="Group 48"/>
          <p:cNvGrpSpPr/>
          <p:nvPr/>
        </p:nvGrpSpPr>
        <p:grpSpPr>
          <a:xfrm>
            <a:off x="15161429" y="5923979"/>
            <a:ext cx="2088213" cy="1733764"/>
            <a:chOff x="0" y="0"/>
            <a:chExt cx="1135391" cy="2330366"/>
          </a:xfrm>
        </p:grpSpPr>
        <p:sp>
          <p:nvSpPr>
            <p:cNvPr id="49" name="Freeform 49"/>
            <p:cNvSpPr/>
            <p:nvPr/>
          </p:nvSpPr>
          <p:spPr>
            <a:xfrm>
              <a:off x="0" y="0"/>
              <a:ext cx="1135391" cy="2330366"/>
            </a:xfrm>
            <a:custGeom>
              <a:avLst/>
              <a:gdLst/>
              <a:ahLst/>
              <a:cxnLst/>
              <a:rect l="l" t="t" r="r" b="b"/>
              <a:pathLst>
                <a:path w="1135391" h="2330366">
                  <a:moveTo>
                    <a:pt x="0" y="0"/>
                  </a:moveTo>
                  <a:lnTo>
                    <a:pt x="0" y="2330366"/>
                  </a:lnTo>
                  <a:lnTo>
                    <a:pt x="1135391" y="2330366"/>
                  </a:lnTo>
                  <a:lnTo>
                    <a:pt x="1135391" y="0"/>
                  </a:lnTo>
                  <a:lnTo>
                    <a:pt x="0" y="0"/>
                  </a:lnTo>
                  <a:close/>
                  <a:moveTo>
                    <a:pt x="1074431" y="2269406"/>
                  </a:moveTo>
                  <a:lnTo>
                    <a:pt x="59690" y="2269406"/>
                  </a:lnTo>
                  <a:lnTo>
                    <a:pt x="59690" y="59690"/>
                  </a:lnTo>
                  <a:lnTo>
                    <a:pt x="1074431" y="59690"/>
                  </a:lnTo>
                  <a:lnTo>
                    <a:pt x="1074431" y="2269406"/>
                  </a:lnTo>
                  <a:close/>
                </a:path>
              </a:pathLst>
            </a:custGeom>
            <a:solidFill>
              <a:srgbClr val="86EAE9"/>
            </a:solidFill>
          </p:spPr>
        </p:sp>
      </p:grpSp>
      <p:sp>
        <p:nvSpPr>
          <p:cNvPr id="50" name="TextBox 50"/>
          <p:cNvSpPr txBox="1"/>
          <p:nvPr/>
        </p:nvSpPr>
        <p:spPr>
          <a:xfrm>
            <a:off x="15338984" y="6198832"/>
            <a:ext cx="1713400" cy="1038746"/>
          </a:xfrm>
          <a:prstGeom prst="rect">
            <a:avLst/>
          </a:prstGeom>
        </p:spPr>
        <p:txBody>
          <a:bodyPr lIns="0" tIns="0" rIns="0" bIns="0" rtlCol="0" anchor="t">
            <a:spAutoFit/>
          </a:bodyPr>
          <a:lstStyle/>
          <a:p>
            <a:pPr algn="ctr">
              <a:lnSpc>
                <a:spcPts val="2719"/>
              </a:lnSpc>
            </a:pPr>
            <a:r>
              <a:rPr lang="en-US" sz="2000">
                <a:solidFill>
                  <a:srgbClr val="191919"/>
                </a:solidFill>
                <a:latin typeface="Open Sans Bold"/>
              </a:rPr>
              <a:t>Chức năng</a:t>
            </a:r>
          </a:p>
          <a:p>
            <a:pPr algn="ctr">
              <a:lnSpc>
                <a:spcPts val="2738"/>
              </a:lnSpc>
            </a:pPr>
            <a:endParaRPr lang="en-US" sz="1955">
              <a:solidFill>
                <a:srgbClr val="191919"/>
              </a:solidFill>
              <a:latin typeface="Open Sans Bold"/>
            </a:endParaRPr>
          </a:p>
          <a:p>
            <a:pPr marL="422255" lvl="1" indent="-211128">
              <a:lnSpc>
                <a:spcPts val="2738"/>
              </a:lnSpc>
              <a:buFont typeface="Arial"/>
              <a:buChar char="•"/>
            </a:pPr>
            <a:r>
              <a:rPr lang="en-US" sz="1955" smtClean="0">
                <a:solidFill>
                  <a:srgbClr val="191919"/>
                </a:solidFill>
                <a:latin typeface="Open Sans"/>
              </a:rPr>
              <a:t>Quay lại</a:t>
            </a:r>
            <a:endParaRPr lang="en-US" sz="1955">
              <a:solidFill>
                <a:srgbClr val="191919"/>
              </a:solidFill>
              <a:latin typeface="Open Sans"/>
            </a:endParaRPr>
          </a:p>
        </p:txBody>
      </p:sp>
      <p:sp>
        <p:nvSpPr>
          <p:cNvPr id="51" name="AutoShape 51"/>
          <p:cNvSpPr/>
          <p:nvPr/>
        </p:nvSpPr>
        <p:spPr>
          <a:xfrm rot="9298339">
            <a:off x="7225922" y="2660027"/>
            <a:ext cx="820982" cy="0"/>
          </a:xfrm>
          <a:prstGeom prst="line">
            <a:avLst/>
          </a:prstGeom>
          <a:ln w="47625" cap="flat">
            <a:solidFill>
              <a:srgbClr val="86EAE9"/>
            </a:solidFill>
            <a:prstDash val="solid"/>
            <a:headEnd type="none" w="sm" len="sm"/>
            <a:tailEnd type="arrow" w="med" len="sm"/>
          </a:ln>
        </p:spPr>
      </p:sp>
      <p:sp>
        <p:nvSpPr>
          <p:cNvPr id="52" name="AutoShape 52"/>
          <p:cNvSpPr/>
          <p:nvPr/>
        </p:nvSpPr>
        <p:spPr>
          <a:xfrm rot="10427784">
            <a:off x="3134083" y="2654497"/>
            <a:ext cx="4824292" cy="0"/>
          </a:xfrm>
          <a:prstGeom prst="line">
            <a:avLst/>
          </a:prstGeom>
          <a:ln w="47625" cap="flat">
            <a:solidFill>
              <a:srgbClr val="86EAE9"/>
            </a:solidFill>
            <a:prstDash val="solid"/>
            <a:headEnd type="none" w="sm" len="sm"/>
            <a:tailEnd type="arrow" w="med" len="sm"/>
          </a:ln>
        </p:spPr>
      </p:sp>
      <p:sp>
        <p:nvSpPr>
          <p:cNvPr id="53" name="AutoShape 53"/>
          <p:cNvSpPr/>
          <p:nvPr/>
        </p:nvSpPr>
        <p:spPr>
          <a:xfrm rot="1903420">
            <a:off x="10135267" y="2660027"/>
            <a:ext cx="742596" cy="0"/>
          </a:xfrm>
          <a:prstGeom prst="line">
            <a:avLst/>
          </a:prstGeom>
          <a:ln w="47625" cap="flat">
            <a:solidFill>
              <a:srgbClr val="86EAE9"/>
            </a:solidFill>
            <a:prstDash val="solid"/>
            <a:headEnd type="none" w="sm" len="sm"/>
            <a:tailEnd type="arrow" w="med" len="sm"/>
          </a:ln>
        </p:spPr>
      </p:sp>
      <p:sp>
        <p:nvSpPr>
          <p:cNvPr id="54" name="AutoShape 54"/>
          <p:cNvSpPr/>
          <p:nvPr/>
        </p:nvSpPr>
        <p:spPr>
          <a:xfrm rot="501100">
            <a:off x="10367733" y="2718109"/>
            <a:ext cx="4791037" cy="0"/>
          </a:xfrm>
          <a:prstGeom prst="line">
            <a:avLst/>
          </a:prstGeom>
          <a:ln w="47625" cap="flat">
            <a:solidFill>
              <a:srgbClr val="86EAE9"/>
            </a:solidFill>
            <a:prstDash val="solid"/>
            <a:headEnd type="none" w="sm" len="sm"/>
            <a:tailEnd type="arrow" w="med" len="sm"/>
          </a:ln>
        </p:spPr>
      </p:sp>
      <p:sp>
        <p:nvSpPr>
          <p:cNvPr id="56" name="AutoShape 56"/>
          <p:cNvSpPr/>
          <p:nvPr/>
        </p:nvSpPr>
        <p:spPr>
          <a:xfrm rot="2636691">
            <a:off x="1784754" y="4830458"/>
            <a:ext cx="662705" cy="722807"/>
          </a:xfrm>
          <a:prstGeom prst="line">
            <a:avLst/>
          </a:prstGeom>
          <a:ln w="47625" cap="flat">
            <a:solidFill>
              <a:srgbClr val="86EAE9"/>
            </a:solidFill>
            <a:prstDash val="solid"/>
            <a:headEnd type="none" w="sm" len="sm"/>
            <a:tailEnd type="arrow" w="med" len="sm"/>
          </a:ln>
        </p:spPr>
      </p:sp>
      <p:sp>
        <p:nvSpPr>
          <p:cNvPr id="58" name="AutoShape 58"/>
          <p:cNvSpPr/>
          <p:nvPr/>
        </p:nvSpPr>
        <p:spPr>
          <a:xfrm rot="2700000">
            <a:off x="6389341" y="4830109"/>
            <a:ext cx="700599" cy="814563"/>
          </a:xfrm>
          <a:prstGeom prst="line">
            <a:avLst/>
          </a:prstGeom>
          <a:ln w="47625" cap="flat">
            <a:solidFill>
              <a:srgbClr val="86EAE9"/>
            </a:solidFill>
            <a:prstDash val="solid"/>
            <a:headEnd type="none" w="sm" len="sm"/>
            <a:tailEnd type="arrow" w="med" len="sm"/>
          </a:ln>
        </p:spPr>
      </p:sp>
      <p:sp>
        <p:nvSpPr>
          <p:cNvPr id="60" name="AutoShape 60"/>
          <p:cNvSpPr/>
          <p:nvPr/>
        </p:nvSpPr>
        <p:spPr>
          <a:xfrm rot="3016094">
            <a:off x="11194249" y="4943158"/>
            <a:ext cx="843909" cy="460319"/>
          </a:xfrm>
          <a:prstGeom prst="line">
            <a:avLst/>
          </a:prstGeom>
          <a:ln w="47625" cap="flat">
            <a:solidFill>
              <a:srgbClr val="86EAE9"/>
            </a:solidFill>
            <a:prstDash val="solid"/>
            <a:headEnd type="none" w="sm" len="sm"/>
            <a:tailEnd type="arrow" w="med" len="sm"/>
          </a:ln>
        </p:spPr>
      </p:sp>
      <p:sp>
        <p:nvSpPr>
          <p:cNvPr id="62" name="AutoShape 62"/>
          <p:cNvSpPr/>
          <p:nvPr/>
        </p:nvSpPr>
        <p:spPr>
          <a:xfrm rot="2699999">
            <a:off x="15773376" y="4854963"/>
            <a:ext cx="697230" cy="636708"/>
          </a:xfrm>
          <a:prstGeom prst="line">
            <a:avLst/>
          </a:prstGeom>
          <a:ln w="47625" cap="flat">
            <a:solidFill>
              <a:srgbClr val="86EAE9"/>
            </a:solidFill>
            <a:prstDash val="solid"/>
            <a:headEnd type="none" w="sm" len="sm"/>
            <a:tailEnd type="arrow" w="med" len="sm"/>
          </a:ln>
        </p:spPr>
      </p:sp>
      <p:sp>
        <p:nvSpPr>
          <p:cNvPr id="71" name="TextBox 70"/>
          <p:cNvSpPr txBox="1"/>
          <p:nvPr/>
        </p:nvSpPr>
        <p:spPr>
          <a:xfrm>
            <a:off x="228600" y="1174233"/>
            <a:ext cx="35052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Cấu hình</a:t>
            </a:r>
            <a:endParaRPr lang="en-US" sz="3600">
              <a:solidFill>
                <a:srgbClr val="191919"/>
              </a:solidFill>
              <a:latin typeface="Open Sans"/>
            </a:endParaRPr>
          </a:p>
        </p:txBody>
      </p:sp>
      <p:sp>
        <p:nvSpPr>
          <p:cNvPr id="72" name="TextBox 7"/>
          <p:cNvSpPr txBox="1"/>
          <p:nvPr/>
        </p:nvSpPr>
        <p:spPr>
          <a:xfrm>
            <a:off x="543630" y="248857"/>
            <a:ext cx="5818844" cy="654025"/>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a:t>
            </a:r>
            <a:r>
              <a:rPr lang="en-US" sz="3921" spc="152" smtClean="0">
                <a:solidFill>
                  <a:srgbClr val="191919"/>
                </a:solidFill>
                <a:latin typeface="Open Sans Bold"/>
              </a:rPr>
              <a:t>chương </a:t>
            </a:r>
            <a:r>
              <a:rPr lang="en-US" sz="3921" spc="152">
                <a:solidFill>
                  <a:srgbClr val="191919"/>
                </a:solidFill>
                <a:latin typeface="Open Sans Bold"/>
              </a:rPr>
              <a:t>trình</a:t>
            </a:r>
          </a:p>
        </p:txBody>
      </p:sp>
    </p:spTree>
    <p:extLst>
      <p:ext uri="{BB962C8B-B14F-4D97-AF65-F5344CB8AC3E}">
        <p14:creationId xmlns:p14="http://schemas.microsoft.com/office/powerpoint/2010/main" val="280200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fill="hold"/>
                                        <p:tgtEl>
                                          <p:spTgt spid="56"/>
                                        </p:tgtEl>
                                        <p:attrNameLst>
                                          <p:attrName>ppt_x</p:attrName>
                                        </p:attrNameLst>
                                      </p:cBhvr>
                                      <p:tavLst>
                                        <p:tav tm="0">
                                          <p:val>
                                            <p:strVal val="#ppt_x"/>
                                          </p:val>
                                        </p:tav>
                                        <p:tav tm="100000">
                                          <p:val>
                                            <p:strVal val="#ppt_x"/>
                                          </p:val>
                                        </p:tav>
                                      </p:tavLst>
                                    </p:anim>
                                    <p:anim calcmode="lin" valueType="num">
                                      <p:cBhvr additive="base">
                                        <p:cTn id="34" dur="500" fill="hold"/>
                                        <p:tgtEl>
                                          <p:spTgt spid="56"/>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500" fill="hold"/>
                                        <p:tgtEl>
                                          <p:spTgt spid="12"/>
                                        </p:tgtEl>
                                        <p:attrNameLst>
                                          <p:attrName>ppt_x</p:attrName>
                                        </p:attrNameLst>
                                      </p:cBhvr>
                                      <p:tavLst>
                                        <p:tav tm="0">
                                          <p:val>
                                            <p:strVal val="#ppt_x"/>
                                          </p:val>
                                        </p:tav>
                                        <p:tav tm="100000">
                                          <p:val>
                                            <p:strVal val="#ppt_x"/>
                                          </p:val>
                                        </p:tav>
                                      </p:tavLst>
                                    </p:anim>
                                    <p:anim calcmode="lin" valueType="num">
                                      <p:cBhvr additive="base">
                                        <p:cTn id="66" dur="500" fill="hold"/>
                                        <p:tgtEl>
                                          <p:spTgt spid="12"/>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fill="hold"/>
                                        <p:tgtEl>
                                          <p:spTgt spid="60"/>
                                        </p:tgtEl>
                                        <p:attrNameLst>
                                          <p:attrName>ppt_x</p:attrName>
                                        </p:attrNameLst>
                                      </p:cBhvr>
                                      <p:tavLst>
                                        <p:tav tm="0">
                                          <p:val>
                                            <p:strVal val="#ppt_x"/>
                                          </p:val>
                                        </p:tav>
                                        <p:tav tm="100000">
                                          <p:val>
                                            <p:strVal val="#ppt_x"/>
                                          </p:val>
                                        </p:tav>
                                      </p:tavLst>
                                    </p:anim>
                                    <p:anim calcmode="lin" valueType="num">
                                      <p:cBhvr additive="base">
                                        <p:cTn id="70" dur="500" fill="hold"/>
                                        <p:tgtEl>
                                          <p:spTgt spid="60"/>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additive="base">
                                        <p:cTn id="73" dur="500" fill="hold"/>
                                        <p:tgtEl>
                                          <p:spTgt spid="42"/>
                                        </p:tgtEl>
                                        <p:attrNameLst>
                                          <p:attrName>ppt_x</p:attrName>
                                        </p:attrNameLst>
                                      </p:cBhvr>
                                      <p:tavLst>
                                        <p:tav tm="0">
                                          <p:val>
                                            <p:strVal val="#ppt_x"/>
                                          </p:val>
                                        </p:tav>
                                        <p:tav tm="100000">
                                          <p:val>
                                            <p:strVal val="#ppt_x"/>
                                          </p:val>
                                        </p:tav>
                                      </p:tavLst>
                                    </p:anim>
                                    <p:anim calcmode="lin" valueType="num">
                                      <p:cBhvr additive="base">
                                        <p:cTn id="74" dur="500" fill="hold"/>
                                        <p:tgtEl>
                                          <p:spTgt spid="42"/>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500" fill="hold"/>
                                        <p:tgtEl>
                                          <p:spTgt spid="44"/>
                                        </p:tgtEl>
                                        <p:attrNameLst>
                                          <p:attrName>ppt_x</p:attrName>
                                        </p:attrNameLst>
                                      </p:cBhvr>
                                      <p:tavLst>
                                        <p:tav tm="0">
                                          <p:val>
                                            <p:strVal val="#ppt_x"/>
                                          </p:val>
                                        </p:tav>
                                        <p:tav tm="100000">
                                          <p:val>
                                            <p:strVal val="#ppt_x"/>
                                          </p:val>
                                        </p:tav>
                                      </p:tavLst>
                                    </p:anim>
                                    <p:anim calcmode="lin" valueType="num">
                                      <p:cBhvr additive="base">
                                        <p:cTn id="7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ppt_x"/>
                                          </p:val>
                                        </p:tav>
                                        <p:tav tm="100000">
                                          <p:val>
                                            <p:strVal val="#ppt_x"/>
                                          </p:val>
                                        </p:tav>
                                      </p:tavLst>
                                    </p:anim>
                                    <p:anim calcmode="lin" valueType="num">
                                      <p:cBhvr additive="base">
                                        <p:cTn id="88" dur="500" fill="hold"/>
                                        <p:tgtEl>
                                          <p:spTgt spid="62"/>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anim calcmode="lin" valueType="num">
                                      <p:cBhvr additive="base">
                                        <p:cTn id="91" dur="500" fill="hold"/>
                                        <p:tgtEl>
                                          <p:spTgt spid="48"/>
                                        </p:tgtEl>
                                        <p:attrNameLst>
                                          <p:attrName>ppt_x</p:attrName>
                                        </p:attrNameLst>
                                      </p:cBhvr>
                                      <p:tavLst>
                                        <p:tav tm="0">
                                          <p:val>
                                            <p:strVal val="#ppt_x"/>
                                          </p:val>
                                        </p:tav>
                                        <p:tav tm="100000">
                                          <p:val>
                                            <p:strVal val="#ppt_x"/>
                                          </p:val>
                                        </p:tav>
                                      </p:tavLst>
                                    </p:anim>
                                    <p:anim calcmode="lin" valueType="num">
                                      <p:cBhvr additive="base">
                                        <p:cTn id="92" dur="500" fill="hold"/>
                                        <p:tgtEl>
                                          <p:spTgt spid="48"/>
                                        </p:tgtEl>
                                        <p:attrNameLst>
                                          <p:attrName>ppt_y</p:attrName>
                                        </p:attrNameLst>
                                      </p:cBhvr>
                                      <p:tavLst>
                                        <p:tav tm="0">
                                          <p:val>
                                            <p:strVal val="0-#ppt_h/2"/>
                                          </p:val>
                                        </p:tav>
                                        <p:tav tm="100000">
                                          <p:val>
                                            <p:strVal val="#ppt_y"/>
                                          </p:val>
                                        </p:tav>
                                      </p:tavLst>
                                    </p:anim>
                                  </p:childTnLst>
                                </p:cTn>
                              </p:par>
                              <p:par>
                                <p:cTn id="93" presetID="2" presetClass="entr" presetSubtype="1"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 calcmode="lin" valueType="num">
                                      <p:cBhvr additive="base">
                                        <p:cTn id="95" dur="500" fill="hold"/>
                                        <p:tgtEl>
                                          <p:spTgt spid="50"/>
                                        </p:tgtEl>
                                        <p:attrNameLst>
                                          <p:attrName>ppt_x</p:attrName>
                                        </p:attrNameLst>
                                      </p:cBhvr>
                                      <p:tavLst>
                                        <p:tav tm="0">
                                          <p:val>
                                            <p:strVal val="#ppt_x"/>
                                          </p:val>
                                        </p:tav>
                                        <p:tav tm="100000">
                                          <p:val>
                                            <p:strVal val="#ppt_x"/>
                                          </p:val>
                                        </p:tav>
                                      </p:tavLst>
                                    </p:anim>
                                    <p:anim calcmode="lin" valueType="num">
                                      <p:cBhvr additive="base">
                                        <p:cTn id="96"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8" grpId="0"/>
      <p:bldP spid="44"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l="1" r="413" b="12407"/>
          <a:stretch/>
        </p:blipFill>
        <p:spPr>
          <a:xfrm>
            <a:off x="1295400" y="6134100"/>
            <a:ext cx="8916537" cy="2669845"/>
          </a:xfrm>
          <a:prstGeom prst="rect">
            <a:avLst/>
          </a:prstGeom>
        </p:spPr>
      </p:pic>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187693" y="1063391"/>
            <a:ext cx="35052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Setup</a:t>
            </a:r>
            <a:endParaRPr lang="en-US" sz="3600">
              <a:solidFill>
                <a:srgbClr val="191919"/>
              </a:solidFill>
              <a:latin typeface="Open Sans"/>
            </a:endParaRPr>
          </a:p>
        </p:txBody>
      </p:sp>
      <p:pic>
        <p:nvPicPr>
          <p:cNvPr id="15" name="Picture 14"/>
          <p:cNvPicPr>
            <a:picLocks noChangeAspect="1"/>
          </p:cNvPicPr>
          <p:nvPr/>
        </p:nvPicPr>
        <p:blipFill>
          <a:blip r:embed="rId3"/>
          <a:stretch>
            <a:fillRect/>
          </a:stretch>
        </p:blipFill>
        <p:spPr>
          <a:xfrm>
            <a:off x="1299754" y="2953344"/>
            <a:ext cx="5358378" cy="2069442"/>
          </a:xfrm>
          <a:prstGeom prst="rect">
            <a:avLst/>
          </a:prstGeom>
        </p:spPr>
      </p:pic>
      <p:sp>
        <p:nvSpPr>
          <p:cNvPr id="11" name="TextBox 10"/>
          <p:cNvSpPr txBox="1"/>
          <p:nvPr/>
        </p:nvSpPr>
        <p:spPr>
          <a:xfrm>
            <a:off x="10820400" y="4374997"/>
            <a:ext cx="3962400" cy="577081"/>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Setup các nút bấm</a:t>
            </a:r>
            <a:endParaRPr lang="en-US" sz="3600">
              <a:solidFill>
                <a:srgbClr val="191919"/>
              </a:solidFill>
              <a:latin typeface="Open Sans"/>
            </a:endParaRPr>
          </a:p>
        </p:txBody>
      </p:sp>
      <p:sp>
        <p:nvSpPr>
          <p:cNvPr id="16" name="AutoShape 4"/>
          <p:cNvSpPr/>
          <p:nvPr/>
        </p:nvSpPr>
        <p:spPr>
          <a:xfrm rot="21414345" flipV="1">
            <a:off x="9491391" y="5118348"/>
            <a:ext cx="2564177" cy="1176004"/>
          </a:xfrm>
          <a:prstGeom prst="line">
            <a:avLst/>
          </a:prstGeom>
          <a:ln w="47625" cap="flat">
            <a:solidFill>
              <a:srgbClr val="2C92D5"/>
            </a:solidFill>
            <a:prstDash val="solid"/>
            <a:headEnd type="none" w="sm" len="sm"/>
            <a:tailEnd type="none" w="sm" len="sm"/>
          </a:ln>
        </p:spPr>
      </p:sp>
    </p:spTree>
    <p:extLst>
      <p:ext uri="{BB962C8B-B14F-4D97-AF65-F5344CB8AC3E}">
        <p14:creationId xmlns:p14="http://schemas.microsoft.com/office/powerpoint/2010/main" val="132864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9826" y="1855353"/>
            <a:ext cx="5334000" cy="6834187"/>
          </a:xfrm>
          <a:prstGeom prst="rect">
            <a:avLst/>
          </a:prstGeom>
        </p:spPr>
      </p:pic>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187693" y="1063391"/>
            <a:ext cx="35052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Setup</a:t>
            </a:r>
            <a:endParaRPr lang="en-US" sz="3600">
              <a:solidFill>
                <a:srgbClr val="191919"/>
              </a:solidFill>
              <a:latin typeface="Open Sans"/>
            </a:endParaRPr>
          </a:p>
        </p:txBody>
      </p:sp>
      <p:sp>
        <p:nvSpPr>
          <p:cNvPr id="11" name="TextBox 10"/>
          <p:cNvSpPr txBox="1"/>
          <p:nvPr/>
        </p:nvSpPr>
        <p:spPr>
          <a:xfrm>
            <a:off x="11277600" y="7686631"/>
            <a:ext cx="39624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Setup LCD</a:t>
            </a:r>
            <a:endParaRPr lang="en-US" sz="3600">
              <a:solidFill>
                <a:srgbClr val="191919"/>
              </a:solidFill>
              <a:latin typeface="Open Sans"/>
            </a:endParaRPr>
          </a:p>
        </p:txBody>
      </p:sp>
      <p:sp>
        <p:nvSpPr>
          <p:cNvPr id="16" name="AutoShape 4"/>
          <p:cNvSpPr/>
          <p:nvPr/>
        </p:nvSpPr>
        <p:spPr>
          <a:xfrm rot="21414345">
            <a:off x="10936852" y="6073444"/>
            <a:ext cx="2205495" cy="1550999"/>
          </a:xfrm>
          <a:prstGeom prst="line">
            <a:avLst/>
          </a:prstGeom>
          <a:ln w="47625" cap="flat">
            <a:solidFill>
              <a:srgbClr val="2C92D5"/>
            </a:solidFill>
            <a:prstDash val="solid"/>
            <a:headEnd type="none" w="sm" len="sm"/>
            <a:tailEnd type="none" w="sm" len="sm"/>
          </a:ln>
        </p:spPr>
      </p:sp>
      <p:pic>
        <p:nvPicPr>
          <p:cNvPr id="2" name="Picture 1"/>
          <p:cNvPicPr>
            <a:picLocks noChangeAspect="1"/>
          </p:cNvPicPr>
          <p:nvPr/>
        </p:nvPicPr>
        <p:blipFill>
          <a:blip r:embed="rId3"/>
          <a:stretch>
            <a:fillRect/>
          </a:stretch>
        </p:blipFill>
        <p:spPr>
          <a:xfrm>
            <a:off x="178984" y="2019300"/>
            <a:ext cx="5980842" cy="5504010"/>
          </a:xfrm>
          <a:prstGeom prst="rect">
            <a:avLst/>
          </a:prstGeom>
        </p:spPr>
      </p:pic>
      <p:pic>
        <p:nvPicPr>
          <p:cNvPr id="4" name="Picture 3"/>
          <p:cNvPicPr>
            <a:picLocks noChangeAspect="1"/>
          </p:cNvPicPr>
          <p:nvPr/>
        </p:nvPicPr>
        <p:blipFill>
          <a:blip r:embed="rId4"/>
          <a:stretch>
            <a:fillRect/>
          </a:stretch>
        </p:blipFill>
        <p:spPr>
          <a:xfrm>
            <a:off x="11776934" y="1855353"/>
            <a:ext cx="6468934" cy="4735947"/>
          </a:xfrm>
          <a:prstGeom prst="rect">
            <a:avLst/>
          </a:prstGeom>
        </p:spPr>
      </p:pic>
    </p:spTree>
    <p:extLst>
      <p:ext uri="{BB962C8B-B14F-4D97-AF65-F5344CB8AC3E}">
        <p14:creationId xmlns:p14="http://schemas.microsoft.com/office/powerpoint/2010/main" val="114604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96600" y="1562100"/>
            <a:ext cx="7298348" cy="7970823"/>
          </a:xfrm>
          <a:prstGeom prst="rect">
            <a:avLst/>
          </a:prstGeom>
        </p:spPr>
      </p:pic>
      <p:sp>
        <p:nvSpPr>
          <p:cNvPr id="4" name="AutoShape 4"/>
          <p:cNvSpPr/>
          <p:nvPr/>
        </p:nvSpPr>
        <p:spPr>
          <a:xfrm rot="-185655" flipV="1">
            <a:off x="9988435" y="3403044"/>
            <a:ext cx="2389111" cy="947459"/>
          </a:xfrm>
          <a:prstGeom prst="line">
            <a:avLst/>
          </a:prstGeom>
          <a:ln w="47625" cap="flat">
            <a:solidFill>
              <a:srgbClr val="2C92D5"/>
            </a:solidFill>
            <a:prstDash val="solid"/>
            <a:headEnd type="none" w="sm" len="sm"/>
            <a:tailEnd type="none" w="sm" len="sm"/>
          </a:ln>
        </p:spPr>
      </p:sp>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543629" y="1450324"/>
            <a:ext cx="6466769" cy="577081"/>
          </a:xfrm>
          <a:prstGeom prst="rect">
            <a:avLst/>
          </a:prstGeom>
        </p:spPr>
        <p:txBody>
          <a:bodyPr wrap="square" lIns="0" tIns="0" rIns="0" bIns="0" rtlCol="0" anchor="t">
            <a:spAutoFit/>
          </a:bodyPr>
          <a:lstStyle/>
          <a:p>
            <a:pPr algn="ctr">
              <a:lnSpc>
                <a:spcPts val="4480"/>
              </a:lnSpc>
            </a:pPr>
            <a:r>
              <a:rPr lang="en-US" sz="3600">
                <a:solidFill>
                  <a:srgbClr val="191919"/>
                </a:solidFill>
                <a:latin typeface="Open Sans"/>
              </a:rPr>
              <a:t>Hàm hiển thị / cập nhật Menu</a:t>
            </a:r>
          </a:p>
        </p:txBody>
      </p:sp>
      <p:sp>
        <p:nvSpPr>
          <p:cNvPr id="11" name="TextBox 10"/>
          <p:cNvSpPr txBox="1"/>
          <p:nvPr/>
        </p:nvSpPr>
        <p:spPr>
          <a:xfrm>
            <a:off x="1550882" y="2708733"/>
            <a:ext cx="6108145" cy="984885"/>
          </a:xfrm>
          <a:prstGeom prst="rect">
            <a:avLst/>
          </a:prstGeom>
        </p:spPr>
        <p:txBody>
          <a:bodyPr wrap="square" lIns="0" tIns="0" rIns="0" bIns="0" rtlCol="0" anchor="t">
            <a:spAutoFit/>
          </a:bodyPr>
          <a:lstStyle/>
          <a:p>
            <a:r>
              <a:rPr lang="en-US" sz="3200" smtClean="0"/>
              <a:t>Dùng để cập </a:t>
            </a:r>
            <a:r>
              <a:rPr lang="en-US" sz="3200"/>
              <a:t>nhật lại hiển thị </a:t>
            </a:r>
            <a:r>
              <a:rPr lang="en-US" sz="3200" smtClean="0"/>
              <a:t>LCD sau mỗi thao tác nút bấm</a:t>
            </a:r>
            <a:endParaRPr lang="en-US" sz="3200">
              <a:effectLst/>
            </a:endParaRPr>
          </a:p>
        </p:txBody>
      </p:sp>
      <p:sp>
        <p:nvSpPr>
          <p:cNvPr id="14" name="TextBox 10"/>
          <p:cNvSpPr txBox="1"/>
          <p:nvPr/>
        </p:nvSpPr>
        <p:spPr>
          <a:xfrm>
            <a:off x="8539879" y="4414294"/>
            <a:ext cx="2852064" cy="513667"/>
          </a:xfrm>
          <a:prstGeom prst="rect">
            <a:avLst/>
          </a:prstGeom>
        </p:spPr>
        <p:txBody>
          <a:bodyPr wrap="square" lIns="0" tIns="0" rIns="0" bIns="0" rtlCol="0" anchor="t">
            <a:spAutoFit/>
          </a:bodyPr>
          <a:lstStyle/>
          <a:p>
            <a:pPr algn="ctr">
              <a:lnSpc>
                <a:spcPts val="4480"/>
              </a:lnSpc>
            </a:pPr>
            <a:r>
              <a:rPr lang="en-US" sz="2400" smtClean="0">
                <a:solidFill>
                  <a:srgbClr val="191919"/>
                </a:solidFill>
                <a:latin typeface="Open Sans"/>
              </a:rPr>
              <a:t>Con trỏ</a:t>
            </a:r>
          </a:p>
        </p:txBody>
      </p:sp>
      <p:sp>
        <p:nvSpPr>
          <p:cNvPr id="15" name="TextBox 10"/>
          <p:cNvSpPr txBox="1"/>
          <p:nvPr/>
        </p:nvSpPr>
        <p:spPr>
          <a:xfrm>
            <a:off x="1550882" y="5014160"/>
            <a:ext cx="5459517" cy="1154162"/>
          </a:xfrm>
          <a:prstGeom prst="rect">
            <a:avLst/>
          </a:prstGeom>
        </p:spPr>
        <p:txBody>
          <a:bodyPr wrap="square" lIns="0" tIns="0" rIns="0" bIns="0" rtlCol="0" anchor="t">
            <a:spAutoFit/>
          </a:bodyPr>
          <a:lstStyle/>
          <a:p>
            <a:pPr algn="ctr">
              <a:lnSpc>
                <a:spcPts val="4480"/>
              </a:lnSpc>
            </a:pPr>
            <a:r>
              <a:rPr lang="en-US" sz="2800" smtClean="0">
                <a:solidFill>
                  <a:srgbClr val="191919"/>
                </a:solidFill>
                <a:latin typeface="Open Sans"/>
              </a:rPr>
              <a:t>Câu hỏi: Tại sao lại chỉ hiển thị có 2 dòng trong Menu 1 lần?</a:t>
            </a:r>
          </a:p>
        </p:txBody>
      </p:sp>
      <p:sp>
        <p:nvSpPr>
          <p:cNvPr id="16" name="AutoShape 4"/>
          <p:cNvSpPr/>
          <p:nvPr/>
        </p:nvSpPr>
        <p:spPr>
          <a:xfrm rot="21414345" flipV="1">
            <a:off x="9439854" y="2483763"/>
            <a:ext cx="2185087" cy="272442"/>
          </a:xfrm>
          <a:prstGeom prst="line">
            <a:avLst/>
          </a:prstGeom>
          <a:ln w="47625" cap="flat">
            <a:solidFill>
              <a:srgbClr val="2C92D5"/>
            </a:solidFill>
            <a:prstDash val="solid"/>
            <a:headEnd type="none" w="sm" len="sm"/>
            <a:tailEnd type="none" w="sm" len="sm"/>
          </a:ln>
        </p:spPr>
      </p:sp>
      <p:sp>
        <p:nvSpPr>
          <p:cNvPr id="17" name="TextBox 10"/>
          <p:cNvSpPr txBox="1"/>
          <p:nvPr/>
        </p:nvSpPr>
        <p:spPr>
          <a:xfrm>
            <a:off x="7484092" y="2799273"/>
            <a:ext cx="3378799" cy="1090748"/>
          </a:xfrm>
          <a:prstGeom prst="rect">
            <a:avLst/>
          </a:prstGeom>
        </p:spPr>
        <p:txBody>
          <a:bodyPr wrap="square" lIns="0" tIns="0" rIns="0" bIns="0" rtlCol="0" anchor="t">
            <a:spAutoFit/>
          </a:bodyPr>
          <a:lstStyle/>
          <a:p>
            <a:pPr algn="ctr">
              <a:lnSpc>
                <a:spcPts val="4480"/>
              </a:lnSpc>
            </a:pPr>
            <a:r>
              <a:rPr lang="en-US" sz="2400" smtClean="0">
                <a:solidFill>
                  <a:srgbClr val="191919"/>
                </a:solidFill>
                <a:latin typeface="Open Sans"/>
              </a:rPr>
              <a:t>Biến countMenu xác định vị trí con trỏ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righ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36798" b="233"/>
          <a:stretch/>
        </p:blipFill>
        <p:spPr>
          <a:xfrm>
            <a:off x="10439400" y="1227496"/>
            <a:ext cx="6705600" cy="8246326"/>
          </a:xfrm>
          <a:prstGeom prst="rect">
            <a:avLst/>
          </a:prstGeom>
        </p:spPr>
      </p:pic>
      <p:sp>
        <p:nvSpPr>
          <p:cNvPr id="4" name="AutoShape 4"/>
          <p:cNvSpPr/>
          <p:nvPr/>
        </p:nvSpPr>
        <p:spPr>
          <a:xfrm rot="-185655" flipV="1">
            <a:off x="8750194" y="2985921"/>
            <a:ext cx="2606180" cy="774852"/>
          </a:xfrm>
          <a:prstGeom prst="line">
            <a:avLst/>
          </a:prstGeom>
          <a:ln w="47625" cap="flat">
            <a:solidFill>
              <a:srgbClr val="2C92D5"/>
            </a:solidFill>
            <a:prstDash val="solid"/>
            <a:headEnd type="none" w="sm" len="sm"/>
            <a:tailEnd type="none" w="sm" len="sm"/>
          </a:ln>
        </p:spPr>
      </p:sp>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543630" y="1508620"/>
            <a:ext cx="524757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Hàm chọn chức năng</a:t>
            </a:r>
          </a:p>
        </p:txBody>
      </p:sp>
      <p:sp>
        <p:nvSpPr>
          <p:cNvPr id="11" name="TextBox 10"/>
          <p:cNvSpPr txBox="1"/>
          <p:nvPr/>
        </p:nvSpPr>
        <p:spPr>
          <a:xfrm>
            <a:off x="749855" y="2517455"/>
            <a:ext cx="6108145" cy="1477328"/>
          </a:xfrm>
          <a:prstGeom prst="rect">
            <a:avLst/>
          </a:prstGeom>
        </p:spPr>
        <p:txBody>
          <a:bodyPr wrap="square" lIns="0" tIns="0" rIns="0" bIns="0" rtlCol="0" anchor="t">
            <a:spAutoFit/>
          </a:bodyPr>
          <a:lstStyle/>
          <a:p>
            <a:r>
              <a:rPr lang="en-US" sz="3200" smtClean="0"/>
              <a:t>Dùng để cập </a:t>
            </a:r>
            <a:r>
              <a:rPr lang="en-US" sz="3200"/>
              <a:t>nhật lại hiển thị </a:t>
            </a:r>
            <a:r>
              <a:rPr lang="en-US" sz="3200" smtClean="0"/>
              <a:t>LCD sau mỗi thao tác chọn chức năng trong Menu.</a:t>
            </a:r>
            <a:endParaRPr lang="en-US" sz="3200">
              <a:effectLst/>
            </a:endParaRPr>
          </a:p>
        </p:txBody>
      </p:sp>
      <p:sp>
        <p:nvSpPr>
          <p:cNvPr id="14" name="TextBox 10"/>
          <p:cNvSpPr txBox="1"/>
          <p:nvPr/>
        </p:nvSpPr>
        <p:spPr>
          <a:xfrm>
            <a:off x="7075383" y="3857775"/>
            <a:ext cx="2852064" cy="1154162"/>
          </a:xfrm>
          <a:prstGeom prst="rect">
            <a:avLst/>
          </a:prstGeom>
        </p:spPr>
        <p:txBody>
          <a:bodyPr wrap="square" lIns="0" tIns="0" rIns="0" bIns="0" rtlCol="0" anchor="t">
            <a:spAutoFit/>
          </a:bodyPr>
          <a:lstStyle/>
          <a:p>
            <a:pPr algn="ctr">
              <a:lnSpc>
                <a:spcPts val="4480"/>
              </a:lnSpc>
            </a:pPr>
            <a:r>
              <a:rPr lang="en-US" sz="2800" smtClean="0">
                <a:solidFill>
                  <a:srgbClr val="191919"/>
                </a:solidFill>
                <a:latin typeface="Open Sans"/>
              </a:rPr>
              <a:t>Chức năng 1: in ra địa chỉ ip</a:t>
            </a:r>
          </a:p>
        </p:txBody>
      </p:sp>
      <p:sp>
        <p:nvSpPr>
          <p:cNvPr id="12" name="AutoShape 4"/>
          <p:cNvSpPr/>
          <p:nvPr/>
        </p:nvSpPr>
        <p:spPr>
          <a:xfrm rot="21414345" flipV="1">
            <a:off x="8777490" y="4798023"/>
            <a:ext cx="2606180" cy="774852"/>
          </a:xfrm>
          <a:prstGeom prst="line">
            <a:avLst/>
          </a:prstGeom>
          <a:ln w="47625" cap="flat">
            <a:solidFill>
              <a:srgbClr val="2C92D5"/>
            </a:solidFill>
            <a:prstDash val="solid"/>
            <a:headEnd type="none" w="sm" len="sm"/>
            <a:tailEnd type="none" w="sm" len="sm"/>
          </a:ln>
        </p:spPr>
      </p:sp>
      <p:sp>
        <p:nvSpPr>
          <p:cNvPr id="13" name="TextBox 10"/>
          <p:cNvSpPr txBox="1"/>
          <p:nvPr/>
        </p:nvSpPr>
        <p:spPr>
          <a:xfrm>
            <a:off x="7075383" y="5733117"/>
            <a:ext cx="2852064" cy="1154162"/>
          </a:xfrm>
          <a:prstGeom prst="rect">
            <a:avLst/>
          </a:prstGeom>
        </p:spPr>
        <p:txBody>
          <a:bodyPr wrap="square" lIns="0" tIns="0" rIns="0" bIns="0" rtlCol="0" anchor="t">
            <a:spAutoFit/>
          </a:bodyPr>
          <a:lstStyle/>
          <a:p>
            <a:pPr algn="ctr">
              <a:lnSpc>
                <a:spcPts val="4480"/>
              </a:lnSpc>
            </a:pPr>
            <a:r>
              <a:rPr lang="en-US" sz="2800" smtClean="0">
                <a:solidFill>
                  <a:srgbClr val="191919"/>
                </a:solidFill>
                <a:latin typeface="Open Sans"/>
              </a:rPr>
              <a:t>Chức năng 2: in ra ngày tháng</a:t>
            </a:r>
          </a:p>
        </p:txBody>
      </p:sp>
      <p:sp>
        <p:nvSpPr>
          <p:cNvPr id="17" name="AutoShape 4"/>
          <p:cNvSpPr/>
          <p:nvPr/>
        </p:nvSpPr>
        <p:spPr>
          <a:xfrm rot="21414345" flipV="1">
            <a:off x="8777490" y="6855453"/>
            <a:ext cx="2606180" cy="774852"/>
          </a:xfrm>
          <a:prstGeom prst="line">
            <a:avLst/>
          </a:prstGeom>
          <a:ln w="47625" cap="flat">
            <a:solidFill>
              <a:srgbClr val="2C92D5"/>
            </a:solidFill>
            <a:prstDash val="solid"/>
            <a:headEnd type="none" w="sm" len="sm"/>
            <a:tailEnd type="none" w="sm" len="sm"/>
          </a:ln>
        </p:spPr>
      </p:sp>
      <p:sp>
        <p:nvSpPr>
          <p:cNvPr id="18" name="TextBox 10"/>
          <p:cNvSpPr txBox="1"/>
          <p:nvPr/>
        </p:nvSpPr>
        <p:spPr>
          <a:xfrm>
            <a:off x="7075383" y="7860696"/>
            <a:ext cx="2852064" cy="577081"/>
          </a:xfrm>
          <a:prstGeom prst="rect">
            <a:avLst/>
          </a:prstGeom>
        </p:spPr>
        <p:txBody>
          <a:bodyPr wrap="square" lIns="0" tIns="0" rIns="0" bIns="0" rtlCol="0" anchor="t">
            <a:spAutoFit/>
          </a:bodyPr>
          <a:lstStyle/>
          <a:p>
            <a:pPr algn="ctr">
              <a:lnSpc>
                <a:spcPts val="4480"/>
              </a:lnSpc>
            </a:pPr>
            <a:r>
              <a:rPr lang="en-US" sz="2800" smtClean="0">
                <a:solidFill>
                  <a:srgbClr val="191919"/>
                </a:solidFill>
                <a:latin typeface="Open Sans"/>
              </a:rPr>
              <a:t>Chức năng 3,…</a:t>
            </a:r>
          </a:p>
        </p:txBody>
      </p:sp>
      <p:sp>
        <p:nvSpPr>
          <p:cNvPr id="19" name="TextBox 18"/>
          <p:cNvSpPr txBox="1"/>
          <p:nvPr/>
        </p:nvSpPr>
        <p:spPr>
          <a:xfrm>
            <a:off x="932350" y="7749187"/>
            <a:ext cx="4104570" cy="984885"/>
          </a:xfrm>
          <a:prstGeom prst="rect">
            <a:avLst/>
          </a:prstGeom>
        </p:spPr>
        <p:txBody>
          <a:bodyPr wrap="square" lIns="0" tIns="0" rIns="0" bIns="0" rtlCol="0" anchor="t">
            <a:spAutoFit/>
          </a:bodyPr>
          <a:lstStyle/>
          <a:p>
            <a:r>
              <a:rPr lang="en-US" sz="3200" smtClean="0"/>
              <a:t>Có thể tạo Menu con ở hàm này</a:t>
            </a:r>
            <a:endParaRPr lang="en-US" sz="3200">
              <a:effectLst/>
            </a:endParaRPr>
          </a:p>
        </p:txBody>
      </p:sp>
      <p:pic>
        <p:nvPicPr>
          <p:cNvPr id="5" name="Picture 4"/>
          <p:cNvPicPr>
            <a:picLocks noChangeAspect="1"/>
          </p:cNvPicPr>
          <p:nvPr/>
        </p:nvPicPr>
        <p:blipFill>
          <a:blip r:embed="rId3"/>
          <a:stretch>
            <a:fillRect/>
          </a:stretch>
        </p:blipFill>
        <p:spPr>
          <a:xfrm>
            <a:off x="14755480" y="5250234"/>
            <a:ext cx="3436630" cy="579065"/>
          </a:xfrm>
          <a:prstGeom prst="rect">
            <a:avLst/>
          </a:prstGeom>
        </p:spPr>
      </p:pic>
      <p:pic>
        <p:nvPicPr>
          <p:cNvPr id="2" name="Picture 1"/>
          <p:cNvPicPr>
            <a:picLocks noChangeAspect="1"/>
          </p:cNvPicPr>
          <p:nvPr/>
        </p:nvPicPr>
        <p:blipFill>
          <a:blip r:embed="rId4"/>
          <a:stretch>
            <a:fillRect/>
          </a:stretch>
        </p:blipFill>
        <p:spPr>
          <a:xfrm>
            <a:off x="646568" y="4140887"/>
            <a:ext cx="6314718" cy="3184460"/>
          </a:xfrm>
          <a:prstGeom prst="rect">
            <a:avLst/>
          </a:prstGeom>
        </p:spPr>
      </p:pic>
    </p:spTree>
    <p:extLst>
      <p:ext uri="{BB962C8B-B14F-4D97-AF65-F5344CB8AC3E}">
        <p14:creationId xmlns:p14="http://schemas.microsoft.com/office/powerpoint/2010/main" val="126262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right)">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randombar(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randombar(horizontal)">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0-#ppt_w/2"/>
                                          </p:val>
                                        </p:tav>
                                        <p:tav tm="100000">
                                          <p:val>
                                            <p:strVal val="#ppt_x"/>
                                          </p:val>
                                        </p:tav>
                                      </p:tavLst>
                                    </p:anim>
                                    <p:anim calcmode="lin" valueType="num">
                                      <p:cBhvr additive="base">
                                        <p:cTn id="6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3"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71883" y="338967"/>
            <a:ext cx="5996917" cy="9822535"/>
          </a:xfrm>
          <a:prstGeom prst="rect">
            <a:avLst/>
          </a:prstGeom>
        </p:spPr>
      </p:pic>
      <p:sp>
        <p:nvSpPr>
          <p:cNvPr id="4" name="AutoShape 4"/>
          <p:cNvSpPr/>
          <p:nvPr/>
        </p:nvSpPr>
        <p:spPr>
          <a:xfrm rot="-185655" flipV="1">
            <a:off x="10007265" y="736575"/>
            <a:ext cx="1088050" cy="502090"/>
          </a:xfrm>
          <a:prstGeom prst="line">
            <a:avLst/>
          </a:prstGeom>
          <a:ln w="47625" cap="flat">
            <a:solidFill>
              <a:srgbClr val="2C92D5"/>
            </a:solidFill>
            <a:prstDash val="solid"/>
            <a:headEnd type="none" w="sm" len="sm"/>
            <a:tailEnd type="none" w="sm" len="sm"/>
          </a:ln>
        </p:spPr>
      </p:sp>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543630" y="1508620"/>
            <a:ext cx="357117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Hàm điều khiển</a:t>
            </a:r>
          </a:p>
        </p:txBody>
      </p:sp>
      <p:sp>
        <p:nvSpPr>
          <p:cNvPr id="11" name="TextBox 10"/>
          <p:cNvSpPr txBox="1"/>
          <p:nvPr/>
        </p:nvSpPr>
        <p:spPr>
          <a:xfrm>
            <a:off x="749855" y="2517455"/>
            <a:ext cx="4279345" cy="984885"/>
          </a:xfrm>
          <a:prstGeom prst="rect">
            <a:avLst/>
          </a:prstGeom>
        </p:spPr>
        <p:txBody>
          <a:bodyPr wrap="square" lIns="0" tIns="0" rIns="0" bIns="0" rtlCol="0" anchor="t">
            <a:spAutoFit/>
          </a:bodyPr>
          <a:lstStyle/>
          <a:p>
            <a:r>
              <a:rPr lang="en-US" sz="3200" smtClean="0"/>
              <a:t>Dùng để điều khiển chương trình</a:t>
            </a:r>
            <a:endParaRPr lang="en-US" sz="3200">
              <a:effectLst/>
            </a:endParaRPr>
          </a:p>
        </p:txBody>
      </p:sp>
      <p:sp>
        <p:nvSpPr>
          <p:cNvPr id="14" name="TextBox 10"/>
          <p:cNvSpPr txBox="1"/>
          <p:nvPr/>
        </p:nvSpPr>
        <p:spPr>
          <a:xfrm>
            <a:off x="5603406" y="5102295"/>
            <a:ext cx="4555349" cy="1731243"/>
          </a:xfrm>
          <a:prstGeom prst="rect">
            <a:avLst/>
          </a:prstGeom>
          <a:ln>
            <a:solidFill>
              <a:srgbClr val="86EAE9"/>
            </a:solidFill>
          </a:ln>
        </p:spPr>
        <p:txBody>
          <a:bodyPr wrap="square" lIns="0" tIns="0" rIns="0" bIns="0" rtlCol="0" anchor="t">
            <a:spAutoFit/>
          </a:bodyPr>
          <a:lstStyle/>
          <a:p>
            <a:pPr algn="ctr">
              <a:lnSpc>
                <a:spcPts val="4480"/>
              </a:lnSpc>
            </a:pPr>
            <a:r>
              <a:rPr lang="en-US" sz="2800" smtClean="0">
                <a:solidFill>
                  <a:srgbClr val="191919"/>
                </a:solidFill>
                <a:latin typeface="Open Sans"/>
              </a:rPr>
              <a:t>Nếu bấm nhanh mà không có sleep thì không kịp xem thao tác nhảy con trỏ</a:t>
            </a:r>
          </a:p>
        </p:txBody>
      </p:sp>
      <p:sp>
        <p:nvSpPr>
          <p:cNvPr id="12" name="AutoShape 4"/>
          <p:cNvSpPr/>
          <p:nvPr/>
        </p:nvSpPr>
        <p:spPr>
          <a:xfrm rot="21414345">
            <a:off x="10202319" y="6004021"/>
            <a:ext cx="1983513" cy="474560"/>
          </a:xfrm>
          <a:prstGeom prst="line">
            <a:avLst/>
          </a:prstGeom>
          <a:ln w="47625" cap="flat">
            <a:solidFill>
              <a:srgbClr val="2C92D5"/>
            </a:solidFill>
            <a:prstDash val="solid"/>
            <a:headEnd type="none" w="sm" len="sm"/>
            <a:tailEnd type="none" w="sm" len="sm"/>
          </a:ln>
        </p:spPr>
      </p:sp>
      <p:sp>
        <p:nvSpPr>
          <p:cNvPr id="13" name="TextBox 10"/>
          <p:cNvSpPr txBox="1"/>
          <p:nvPr/>
        </p:nvSpPr>
        <p:spPr>
          <a:xfrm>
            <a:off x="5575779" y="8833936"/>
            <a:ext cx="4555348" cy="577081"/>
          </a:xfrm>
          <a:prstGeom prst="rect">
            <a:avLst/>
          </a:prstGeom>
          <a:ln>
            <a:solidFill>
              <a:srgbClr val="86EAE9"/>
            </a:solidFill>
          </a:ln>
        </p:spPr>
        <p:txBody>
          <a:bodyPr wrap="square" lIns="0" tIns="0" rIns="0" bIns="0" rtlCol="0" anchor="t">
            <a:spAutoFit/>
          </a:bodyPr>
          <a:lstStyle/>
          <a:p>
            <a:pPr algn="ctr">
              <a:lnSpc>
                <a:spcPts val="4480"/>
              </a:lnSpc>
            </a:pPr>
            <a:r>
              <a:rPr lang="en-US" sz="2800" smtClean="0">
                <a:solidFill>
                  <a:srgbClr val="191919"/>
                </a:solidFill>
                <a:latin typeface="Open Sans"/>
              </a:rPr>
              <a:t>Quay lại màn hình Menu</a:t>
            </a:r>
          </a:p>
        </p:txBody>
      </p:sp>
      <p:pic>
        <p:nvPicPr>
          <p:cNvPr id="5" name="Picture 4"/>
          <p:cNvPicPr>
            <a:picLocks noChangeAspect="1"/>
          </p:cNvPicPr>
          <p:nvPr/>
        </p:nvPicPr>
        <p:blipFill>
          <a:blip r:embed="rId3"/>
          <a:stretch>
            <a:fillRect/>
          </a:stretch>
        </p:blipFill>
        <p:spPr>
          <a:xfrm>
            <a:off x="5575778" y="1720215"/>
            <a:ext cx="5351855" cy="1902166"/>
          </a:xfrm>
          <a:prstGeom prst="rect">
            <a:avLst/>
          </a:prstGeom>
        </p:spPr>
      </p:pic>
      <p:sp>
        <p:nvSpPr>
          <p:cNvPr id="20" name="AutoShape 4"/>
          <p:cNvSpPr/>
          <p:nvPr/>
        </p:nvSpPr>
        <p:spPr>
          <a:xfrm rot="21414345">
            <a:off x="10197290" y="9055038"/>
            <a:ext cx="1876798" cy="285367"/>
          </a:xfrm>
          <a:prstGeom prst="line">
            <a:avLst/>
          </a:prstGeom>
          <a:ln w="47625" cap="flat">
            <a:solidFill>
              <a:srgbClr val="2C92D5"/>
            </a:solidFill>
            <a:prstDash val="solid"/>
            <a:headEnd type="none" w="sm" len="sm"/>
            <a:tailEnd type="none" w="sm" len="sm"/>
          </a:ln>
        </p:spPr>
      </p:sp>
      <p:sp>
        <p:nvSpPr>
          <p:cNvPr id="21" name="TextBox 10"/>
          <p:cNvSpPr txBox="1"/>
          <p:nvPr/>
        </p:nvSpPr>
        <p:spPr>
          <a:xfrm>
            <a:off x="5575778" y="7199307"/>
            <a:ext cx="4555349" cy="1154162"/>
          </a:xfrm>
          <a:prstGeom prst="rect">
            <a:avLst/>
          </a:prstGeom>
          <a:ln>
            <a:solidFill>
              <a:srgbClr val="86EAE9"/>
            </a:solidFill>
          </a:ln>
        </p:spPr>
        <p:txBody>
          <a:bodyPr wrap="square" lIns="0" tIns="0" rIns="0" bIns="0" rtlCol="0" anchor="t">
            <a:spAutoFit/>
          </a:bodyPr>
          <a:lstStyle/>
          <a:p>
            <a:pPr algn="ctr">
              <a:lnSpc>
                <a:spcPts val="4480"/>
              </a:lnSpc>
            </a:pPr>
            <a:r>
              <a:rPr lang="en-US" sz="2800" smtClean="0">
                <a:solidFill>
                  <a:srgbClr val="191919"/>
                </a:solidFill>
                <a:latin typeface="Open Sans"/>
              </a:rPr>
              <a:t>Hiển thị nội dung của chức năng</a:t>
            </a:r>
          </a:p>
        </p:txBody>
      </p:sp>
      <p:sp>
        <p:nvSpPr>
          <p:cNvPr id="22" name="AutoShape 4"/>
          <p:cNvSpPr/>
          <p:nvPr/>
        </p:nvSpPr>
        <p:spPr>
          <a:xfrm rot="21414345" flipV="1">
            <a:off x="10160613" y="7709920"/>
            <a:ext cx="2039297" cy="45574"/>
          </a:xfrm>
          <a:prstGeom prst="line">
            <a:avLst/>
          </a:prstGeom>
          <a:ln w="47625" cap="flat">
            <a:solidFill>
              <a:srgbClr val="2C92D5"/>
            </a:solidFill>
            <a:prstDash val="solid"/>
            <a:headEnd type="none" w="sm" len="sm"/>
            <a:tailEnd type="none" w="sm" len="sm"/>
          </a:ln>
        </p:spPr>
      </p:sp>
      <p:sp>
        <p:nvSpPr>
          <p:cNvPr id="23" name="TextBox 10"/>
          <p:cNvSpPr txBox="1"/>
          <p:nvPr/>
        </p:nvSpPr>
        <p:spPr>
          <a:xfrm>
            <a:off x="5687606" y="3985824"/>
            <a:ext cx="4370793" cy="577081"/>
          </a:xfrm>
          <a:prstGeom prst="rect">
            <a:avLst/>
          </a:prstGeom>
          <a:ln>
            <a:solidFill>
              <a:srgbClr val="3EDAD8"/>
            </a:solidFill>
          </a:ln>
        </p:spPr>
        <p:txBody>
          <a:bodyPr wrap="square" lIns="0" tIns="0" rIns="0" bIns="0" rtlCol="0" anchor="t">
            <a:spAutoFit/>
          </a:bodyPr>
          <a:lstStyle/>
          <a:p>
            <a:pPr algn="ctr">
              <a:lnSpc>
                <a:spcPts val="4480"/>
              </a:lnSpc>
            </a:pPr>
            <a:r>
              <a:rPr lang="en-US" sz="2800" smtClean="0">
                <a:solidFill>
                  <a:srgbClr val="191919"/>
                </a:solidFill>
                <a:latin typeface="Open Sans"/>
              </a:rPr>
              <a:t>Vòng lại nếu đã hết Menu</a:t>
            </a:r>
          </a:p>
        </p:txBody>
      </p:sp>
      <p:sp>
        <p:nvSpPr>
          <p:cNvPr id="24" name="AutoShape 4"/>
          <p:cNvSpPr/>
          <p:nvPr/>
        </p:nvSpPr>
        <p:spPr>
          <a:xfrm rot="21414345" flipV="1">
            <a:off x="10049915" y="2767924"/>
            <a:ext cx="2260341" cy="1446489"/>
          </a:xfrm>
          <a:prstGeom prst="line">
            <a:avLst/>
          </a:prstGeom>
          <a:ln w="47625" cap="flat">
            <a:solidFill>
              <a:srgbClr val="2C92D5"/>
            </a:solidFill>
            <a:prstDash val="solid"/>
            <a:headEnd type="none" w="sm" len="sm"/>
            <a:tailEnd type="none" w="sm" len="sm"/>
          </a:ln>
        </p:spPr>
      </p:sp>
      <p:sp>
        <p:nvSpPr>
          <p:cNvPr id="27" name="AutoShape 4"/>
          <p:cNvSpPr/>
          <p:nvPr/>
        </p:nvSpPr>
        <p:spPr>
          <a:xfrm rot="21414345">
            <a:off x="10087018" y="4213431"/>
            <a:ext cx="2227438" cy="1120497"/>
          </a:xfrm>
          <a:prstGeom prst="line">
            <a:avLst/>
          </a:prstGeom>
          <a:ln w="47625" cap="flat">
            <a:solidFill>
              <a:srgbClr val="2C92D5"/>
            </a:solidFill>
            <a:prstDash val="solid"/>
            <a:headEnd type="none" w="sm" len="sm"/>
            <a:tailEnd type="none" w="sm" len="sm"/>
          </a:ln>
        </p:spPr>
      </p:sp>
      <p:sp>
        <p:nvSpPr>
          <p:cNvPr id="28" name="TextBox 10"/>
          <p:cNvSpPr txBox="1"/>
          <p:nvPr/>
        </p:nvSpPr>
        <p:spPr>
          <a:xfrm>
            <a:off x="5650817" y="998936"/>
            <a:ext cx="4370793" cy="525528"/>
          </a:xfrm>
          <a:prstGeom prst="rect">
            <a:avLst/>
          </a:prstGeom>
          <a:ln>
            <a:solidFill>
              <a:srgbClr val="3EDAD8"/>
            </a:solidFill>
          </a:ln>
        </p:spPr>
        <p:txBody>
          <a:bodyPr wrap="square" lIns="0" tIns="0" rIns="0" bIns="0" rtlCol="0" anchor="t">
            <a:spAutoFit/>
          </a:bodyPr>
          <a:lstStyle/>
          <a:p>
            <a:pPr>
              <a:lnSpc>
                <a:spcPts val="4480"/>
              </a:lnSpc>
            </a:pPr>
            <a:r>
              <a:rPr lang="en-US" sz="2800" smtClean="0">
                <a:solidFill>
                  <a:srgbClr val="191919"/>
                </a:solidFill>
                <a:latin typeface="Open Sans"/>
              </a:rPr>
              <a:t>Hiển thị Menu từ đầu</a:t>
            </a:r>
          </a:p>
        </p:txBody>
      </p:sp>
    </p:spTree>
    <p:extLst>
      <p:ext uri="{BB962C8B-B14F-4D97-AF65-F5344CB8AC3E}">
        <p14:creationId xmlns:p14="http://schemas.microsoft.com/office/powerpoint/2010/main" val="148137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500"/>
                                        <p:tgtEl>
                                          <p:spTgt spid="23"/>
                                        </p:tgtEl>
                                      </p:cBhvr>
                                    </p:animEffect>
                                  </p:childTnLst>
                                </p:cTn>
                              </p:par>
                              <p:par>
                                <p:cTn id="41" presetID="22" presetClass="entr" presetSubtype="2"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right)">
                                      <p:cBhvr>
                                        <p:cTn id="43" dur="500"/>
                                        <p:tgtEl>
                                          <p:spTgt spid="24"/>
                                        </p:tgtEl>
                                      </p:cBhvr>
                                    </p:animEffect>
                                  </p:childTnLst>
                                </p:cTn>
                              </p:par>
                              <p:par>
                                <p:cTn id="44" presetID="22" presetClass="entr" presetSubtype="2"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right)">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right)">
                                      <p:cBhvr>
                                        <p:cTn id="51" dur="500"/>
                                        <p:tgtEl>
                                          <p:spTgt spid="12"/>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right)">
                                      <p:cBhvr>
                                        <p:cTn id="59" dur="500"/>
                                        <p:tgtEl>
                                          <p:spTgt spid="21"/>
                                        </p:tgtEl>
                                      </p:cBhvr>
                                    </p:animEffect>
                                  </p:childTnLst>
                                </p:cTn>
                              </p:par>
                              <p:par>
                                <p:cTn id="60" presetID="22" presetClass="entr" presetSubtype="2"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righ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right)">
                                      <p:cBhvr>
                                        <p:cTn id="67" dur="500"/>
                                        <p:tgtEl>
                                          <p:spTgt spid="13"/>
                                        </p:tgtEl>
                                      </p:cBhvr>
                                    </p:animEffect>
                                  </p:childTnLst>
                                </p:cTn>
                              </p:par>
                              <p:par>
                                <p:cTn id="68" presetID="22" presetClass="entr" presetSubtype="2"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right)">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3" grpId="0" animBg="1"/>
      <p:bldP spid="21" grpId="0" animBg="1"/>
      <p:bldP spid="23"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86EAE9"/>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37C9EF"/>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86EAE9"/>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86EAE9"/>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sp>
        <p:nvSpPr>
          <p:cNvPr id="20" name="AutoShape 20"/>
          <p:cNvSpPr/>
          <p:nvPr/>
        </p:nvSpPr>
        <p:spPr>
          <a:xfrm>
            <a:off x="6094690" y="6367798"/>
            <a:ext cx="6098620" cy="3287249"/>
          </a:xfrm>
          <a:prstGeom prst="rect">
            <a:avLst/>
          </a:prstGeom>
          <a:solidFill>
            <a:srgbClr val="86EAE9"/>
          </a:solidFill>
        </p:spPr>
      </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a:solidFill>
            <a:srgbClr val="00B0F0"/>
          </a:solidFill>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a:solidFill>
            <a:srgbClr val="3EDAD8"/>
          </a:solidFill>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Tree>
    <p:extLst>
      <p:ext uri="{BB962C8B-B14F-4D97-AF65-F5344CB8AC3E}">
        <p14:creationId xmlns:p14="http://schemas.microsoft.com/office/powerpoint/2010/main" val="278965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0-#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0-#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30401_1140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746" y="-1"/>
            <a:ext cx="18265254" cy="10320907"/>
          </a:xfrm>
          <a:prstGeom prst="rect">
            <a:avLst/>
          </a:prstGeom>
        </p:spPr>
      </p:pic>
    </p:spTree>
    <p:extLst>
      <p:ext uri="{BB962C8B-B14F-4D97-AF65-F5344CB8AC3E}">
        <p14:creationId xmlns:p14="http://schemas.microsoft.com/office/powerpoint/2010/main" val="3754048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0" mute="1">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1655" y="4369009"/>
            <a:ext cx="3402888" cy="1543893"/>
            <a:chOff x="0" y="0"/>
            <a:chExt cx="4537185" cy="2058524"/>
          </a:xfrm>
        </p:grpSpPr>
        <p:sp>
          <p:nvSpPr>
            <p:cNvPr id="3" name="TextBox 3"/>
            <p:cNvSpPr txBox="1"/>
            <p:nvPr/>
          </p:nvSpPr>
          <p:spPr>
            <a:xfrm>
              <a:off x="0" y="-47625"/>
              <a:ext cx="4537185" cy="1047764"/>
            </a:xfrm>
            <a:prstGeom prst="rect">
              <a:avLst/>
            </a:prstGeom>
          </p:spPr>
          <p:txBody>
            <a:bodyPr lIns="0" tIns="0" rIns="0" bIns="0" rtlCol="0" anchor="t">
              <a:spAutoFit/>
            </a:bodyPr>
            <a:lstStyle/>
            <a:p>
              <a:pPr marL="0" lvl="0" indent="0">
                <a:lnSpc>
                  <a:spcPts val="6474"/>
                </a:lnSpc>
                <a:spcBef>
                  <a:spcPct val="0"/>
                </a:spcBef>
              </a:pPr>
              <a:r>
                <a:rPr lang="en-US" sz="4942" spc="148">
                  <a:solidFill>
                    <a:srgbClr val="191919"/>
                  </a:solidFill>
                  <a:latin typeface="Clear Sans Bold"/>
                </a:rPr>
                <a:t>Tổng Quan</a:t>
              </a:r>
            </a:p>
          </p:txBody>
        </p:sp>
        <p:sp>
          <p:nvSpPr>
            <p:cNvPr id="4" name="TextBox 4"/>
            <p:cNvSpPr txBox="1"/>
            <p:nvPr/>
          </p:nvSpPr>
          <p:spPr>
            <a:xfrm>
              <a:off x="0" y="1224138"/>
              <a:ext cx="4537185" cy="834386"/>
            </a:xfrm>
            <a:prstGeom prst="rect">
              <a:avLst/>
            </a:prstGeom>
          </p:spPr>
          <p:txBody>
            <a:bodyPr lIns="0" tIns="0" rIns="0" bIns="0" rtlCol="0" anchor="t">
              <a:spAutoFit/>
            </a:bodyPr>
            <a:lstStyle/>
            <a:p>
              <a:pPr marL="0" lvl="0" indent="0">
                <a:lnSpc>
                  <a:spcPts val="5145"/>
                </a:lnSpc>
              </a:pPr>
              <a:r>
                <a:rPr lang="en-US" sz="3675" spc="183">
                  <a:solidFill>
                    <a:srgbClr val="191919"/>
                  </a:solidFill>
                  <a:latin typeface="Arimo"/>
                </a:rPr>
                <a:t>Overview</a:t>
              </a:r>
            </a:p>
          </p:txBody>
        </p:sp>
      </p:grpSp>
      <p:sp>
        <p:nvSpPr>
          <p:cNvPr id="5" name="AutoShape 5"/>
          <p:cNvSpPr/>
          <p:nvPr/>
        </p:nvSpPr>
        <p:spPr>
          <a:xfrm>
            <a:off x="6494574" y="972022"/>
            <a:ext cx="10764726" cy="1644902"/>
          </a:xfrm>
          <a:prstGeom prst="rect">
            <a:avLst/>
          </a:prstGeom>
          <a:solidFill>
            <a:srgbClr val="86EAE9">
              <a:alpha val="29804"/>
            </a:srgbClr>
          </a:solidFill>
        </p:spPr>
      </p:sp>
      <p:sp>
        <p:nvSpPr>
          <p:cNvPr id="6" name="TextBox 6"/>
          <p:cNvSpPr txBox="1"/>
          <p:nvPr/>
        </p:nvSpPr>
        <p:spPr>
          <a:xfrm>
            <a:off x="12642942" y="1402520"/>
            <a:ext cx="4142724" cy="371897"/>
          </a:xfrm>
          <a:prstGeom prst="rect">
            <a:avLst/>
          </a:prstGeom>
        </p:spPr>
        <p:txBody>
          <a:bodyPr lIns="0" tIns="0" rIns="0" bIns="0" rtlCol="0" anchor="t">
            <a:spAutoFit/>
          </a:bodyPr>
          <a:lstStyle/>
          <a:p>
            <a:pPr>
              <a:lnSpc>
                <a:spcPts val="2887"/>
              </a:lnSpc>
            </a:pPr>
            <a:r>
              <a:rPr lang="en-US" sz="1925" spc="96">
                <a:solidFill>
                  <a:srgbClr val="191919"/>
                </a:solidFill>
                <a:latin typeface="Arimo"/>
              </a:rPr>
              <a:t>Giới thiệu chủ </a:t>
            </a:r>
            <a:r>
              <a:rPr lang="en-US" sz="1925" spc="96" smtClean="0">
                <a:solidFill>
                  <a:srgbClr val="191919"/>
                </a:solidFill>
                <a:latin typeface="Arimo"/>
              </a:rPr>
              <a:t>đề</a:t>
            </a:r>
            <a:endParaRPr lang="en-US" sz="1925" spc="96">
              <a:solidFill>
                <a:srgbClr val="191919"/>
              </a:solidFill>
              <a:latin typeface="Arimo"/>
            </a:endParaRPr>
          </a:p>
        </p:txBody>
      </p:sp>
      <p:sp>
        <p:nvSpPr>
          <p:cNvPr id="7" name="AutoShape 7"/>
          <p:cNvSpPr/>
          <p:nvPr/>
        </p:nvSpPr>
        <p:spPr>
          <a:xfrm>
            <a:off x="6494574" y="972022"/>
            <a:ext cx="4777276" cy="1644902"/>
          </a:xfrm>
          <a:prstGeom prst="rect">
            <a:avLst/>
          </a:prstGeom>
          <a:solidFill>
            <a:srgbClr val="86EAE9"/>
          </a:solidFill>
        </p:spPr>
      </p:sp>
      <p:sp>
        <p:nvSpPr>
          <p:cNvPr id="8" name="TextBox 8"/>
          <p:cNvSpPr txBox="1"/>
          <p:nvPr/>
        </p:nvSpPr>
        <p:spPr>
          <a:xfrm>
            <a:off x="8031972" y="1561682"/>
            <a:ext cx="3235874" cy="4274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nvGrpSpPr>
          <p:cNvPr id="9" name="Group 9"/>
          <p:cNvGrpSpPr/>
          <p:nvPr/>
        </p:nvGrpSpPr>
        <p:grpSpPr>
          <a:xfrm rot="-8100000">
            <a:off x="10685819" y="1213378"/>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1" name="AutoShape 11"/>
          <p:cNvSpPr/>
          <p:nvPr/>
        </p:nvSpPr>
        <p:spPr>
          <a:xfrm>
            <a:off x="6494574" y="2645263"/>
            <a:ext cx="10764726" cy="1644902"/>
          </a:xfrm>
          <a:prstGeom prst="rect">
            <a:avLst/>
          </a:prstGeom>
          <a:solidFill>
            <a:srgbClr val="3EDAD8">
              <a:alpha val="29804"/>
            </a:srgbClr>
          </a:solidFill>
        </p:spPr>
      </p:sp>
      <p:sp>
        <p:nvSpPr>
          <p:cNvPr id="12" name="TextBox 12"/>
          <p:cNvSpPr txBox="1"/>
          <p:nvPr/>
        </p:nvSpPr>
        <p:spPr>
          <a:xfrm>
            <a:off x="12642942" y="3176752"/>
            <a:ext cx="4142724" cy="371897"/>
          </a:xfrm>
          <a:prstGeom prst="rect">
            <a:avLst/>
          </a:prstGeom>
        </p:spPr>
        <p:txBody>
          <a:bodyPr lIns="0" tIns="0" rIns="0" bIns="0" rtlCol="0" anchor="t">
            <a:spAutoFit/>
          </a:bodyPr>
          <a:lstStyle/>
          <a:p>
            <a:pPr>
              <a:lnSpc>
                <a:spcPts val="2887"/>
              </a:lnSpc>
            </a:pPr>
            <a:r>
              <a:rPr lang="en-US" sz="1925" spc="96">
                <a:solidFill>
                  <a:srgbClr val="191919"/>
                </a:solidFill>
                <a:latin typeface="Arimo"/>
              </a:rPr>
              <a:t>K</a:t>
            </a:r>
            <a:r>
              <a:rPr lang="en-US" sz="1925" spc="96" smtClean="0">
                <a:solidFill>
                  <a:srgbClr val="191919"/>
                </a:solidFill>
                <a:latin typeface="Arimo"/>
              </a:rPr>
              <a:t>hái niệm Menu, LCD</a:t>
            </a:r>
            <a:endParaRPr lang="en-US" sz="1925" spc="96">
              <a:solidFill>
                <a:srgbClr val="191919"/>
              </a:solidFill>
              <a:latin typeface="Arimo"/>
            </a:endParaRPr>
          </a:p>
        </p:txBody>
      </p:sp>
      <p:sp>
        <p:nvSpPr>
          <p:cNvPr id="13" name="AutoShape 13"/>
          <p:cNvSpPr/>
          <p:nvPr/>
        </p:nvSpPr>
        <p:spPr>
          <a:xfrm>
            <a:off x="6458724" y="2645263"/>
            <a:ext cx="4777276" cy="1644902"/>
          </a:xfrm>
          <a:prstGeom prst="rect">
            <a:avLst/>
          </a:prstGeom>
          <a:solidFill>
            <a:srgbClr val="3EDAD8"/>
          </a:solidFill>
        </p:spPr>
      </p:sp>
      <p:grpSp>
        <p:nvGrpSpPr>
          <p:cNvPr id="14" name="Group 14"/>
          <p:cNvGrpSpPr/>
          <p:nvPr/>
        </p:nvGrpSpPr>
        <p:grpSpPr>
          <a:xfrm rot="-8100000">
            <a:off x="10653974" y="2886619"/>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AutoShape 16"/>
          <p:cNvSpPr/>
          <p:nvPr/>
        </p:nvSpPr>
        <p:spPr>
          <a:xfrm>
            <a:off x="6494574" y="4318505"/>
            <a:ext cx="10764726" cy="1644902"/>
          </a:xfrm>
          <a:prstGeom prst="rect">
            <a:avLst/>
          </a:prstGeom>
          <a:solidFill>
            <a:srgbClr val="37C9EF">
              <a:alpha val="29804"/>
            </a:srgbClr>
          </a:solidFill>
        </p:spPr>
      </p:sp>
      <p:sp>
        <p:nvSpPr>
          <p:cNvPr id="17" name="TextBox 17"/>
          <p:cNvSpPr txBox="1"/>
          <p:nvPr/>
        </p:nvSpPr>
        <p:spPr>
          <a:xfrm>
            <a:off x="12679185" y="4901637"/>
            <a:ext cx="4142724" cy="384721"/>
          </a:xfrm>
          <a:prstGeom prst="rect">
            <a:avLst/>
          </a:prstGeom>
        </p:spPr>
        <p:txBody>
          <a:bodyPr lIns="0" tIns="0" rIns="0" bIns="0" rtlCol="0" anchor="t">
            <a:spAutoFit/>
          </a:bodyPr>
          <a:lstStyle/>
          <a:p>
            <a:pPr>
              <a:lnSpc>
                <a:spcPts val="3000"/>
              </a:lnSpc>
            </a:pPr>
            <a:r>
              <a:rPr lang="en-US" sz="2000" spc="100" smtClean="0">
                <a:solidFill>
                  <a:srgbClr val="191919"/>
                </a:solidFill>
                <a:latin typeface="Arimo"/>
              </a:rPr>
              <a:t>Các loại Menu, LCD</a:t>
            </a:r>
            <a:endParaRPr lang="en-US" sz="2000" spc="100">
              <a:solidFill>
                <a:srgbClr val="191919"/>
              </a:solidFill>
              <a:latin typeface="Arimo"/>
            </a:endParaRPr>
          </a:p>
        </p:txBody>
      </p:sp>
      <p:sp>
        <p:nvSpPr>
          <p:cNvPr id="18" name="AutoShape 18"/>
          <p:cNvSpPr/>
          <p:nvPr/>
        </p:nvSpPr>
        <p:spPr>
          <a:xfrm>
            <a:off x="6494574" y="4318505"/>
            <a:ext cx="4777276" cy="1644902"/>
          </a:xfrm>
          <a:prstGeom prst="rect">
            <a:avLst/>
          </a:prstGeom>
          <a:solidFill>
            <a:srgbClr val="37C9EF"/>
          </a:solidFill>
        </p:spPr>
      </p:sp>
      <p:grpSp>
        <p:nvGrpSpPr>
          <p:cNvPr id="19" name="Group 19"/>
          <p:cNvGrpSpPr/>
          <p:nvPr/>
        </p:nvGrpSpPr>
        <p:grpSpPr>
          <a:xfrm rot="-8100000">
            <a:off x="10685819" y="4559861"/>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1" name="AutoShape 21"/>
          <p:cNvSpPr/>
          <p:nvPr/>
        </p:nvSpPr>
        <p:spPr>
          <a:xfrm>
            <a:off x="6494574" y="5991746"/>
            <a:ext cx="10764726" cy="1644902"/>
          </a:xfrm>
          <a:prstGeom prst="rect">
            <a:avLst/>
          </a:prstGeom>
          <a:solidFill>
            <a:srgbClr val="2C92D5">
              <a:alpha val="29804"/>
            </a:srgbClr>
          </a:solidFill>
        </p:spPr>
      </p:sp>
      <p:sp>
        <p:nvSpPr>
          <p:cNvPr id="22" name="TextBox 22"/>
          <p:cNvSpPr txBox="1"/>
          <p:nvPr/>
        </p:nvSpPr>
        <p:spPr>
          <a:xfrm>
            <a:off x="12642942" y="6603218"/>
            <a:ext cx="4142724" cy="371897"/>
          </a:xfrm>
          <a:prstGeom prst="rect">
            <a:avLst/>
          </a:prstGeom>
        </p:spPr>
        <p:txBody>
          <a:bodyPr lIns="0" tIns="0" rIns="0" bIns="0" rtlCol="0" anchor="t">
            <a:spAutoFit/>
          </a:bodyPr>
          <a:lstStyle/>
          <a:p>
            <a:pPr>
              <a:lnSpc>
                <a:spcPts val="2887"/>
              </a:lnSpc>
            </a:pPr>
            <a:r>
              <a:rPr lang="en-US" sz="1925" spc="96" smtClean="0">
                <a:solidFill>
                  <a:srgbClr val="191919"/>
                </a:solidFill>
                <a:latin typeface="Arimo"/>
              </a:rPr>
              <a:t>Mô tả chương trình</a:t>
            </a:r>
            <a:endParaRPr lang="en-US" sz="1925" spc="96">
              <a:solidFill>
                <a:srgbClr val="191919"/>
              </a:solidFill>
              <a:latin typeface="Arimo"/>
            </a:endParaRPr>
          </a:p>
        </p:txBody>
      </p:sp>
      <p:sp>
        <p:nvSpPr>
          <p:cNvPr id="23" name="AutoShape 23"/>
          <p:cNvSpPr/>
          <p:nvPr/>
        </p:nvSpPr>
        <p:spPr>
          <a:xfrm>
            <a:off x="6494574" y="5991746"/>
            <a:ext cx="4777276" cy="1644902"/>
          </a:xfrm>
          <a:prstGeom prst="rect">
            <a:avLst/>
          </a:prstGeom>
          <a:solidFill>
            <a:srgbClr val="2C92D5"/>
          </a:solidFill>
        </p:spPr>
      </p:sp>
      <p:grpSp>
        <p:nvGrpSpPr>
          <p:cNvPr id="24" name="Group 24"/>
          <p:cNvGrpSpPr/>
          <p:nvPr/>
        </p:nvGrpSpPr>
        <p:grpSpPr>
          <a:xfrm rot="-8100000">
            <a:off x="10685819" y="6233102"/>
            <a:ext cx="1164053" cy="116219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6" name="AutoShape 26"/>
          <p:cNvSpPr/>
          <p:nvPr/>
        </p:nvSpPr>
        <p:spPr>
          <a:xfrm>
            <a:off x="6494574" y="7670075"/>
            <a:ext cx="10764726" cy="1644902"/>
          </a:xfrm>
          <a:prstGeom prst="rect">
            <a:avLst/>
          </a:prstGeom>
          <a:solidFill>
            <a:srgbClr val="13538A">
              <a:alpha val="29804"/>
            </a:srgbClr>
          </a:solidFill>
        </p:spPr>
      </p:sp>
      <p:sp>
        <p:nvSpPr>
          <p:cNvPr id="27" name="TextBox 27"/>
          <p:cNvSpPr txBox="1"/>
          <p:nvPr/>
        </p:nvSpPr>
        <p:spPr>
          <a:xfrm>
            <a:off x="12642942" y="8281548"/>
            <a:ext cx="4142724" cy="371897"/>
          </a:xfrm>
          <a:prstGeom prst="rect">
            <a:avLst/>
          </a:prstGeom>
        </p:spPr>
        <p:txBody>
          <a:bodyPr lIns="0" tIns="0" rIns="0" bIns="0" rtlCol="0" anchor="t">
            <a:spAutoFit/>
          </a:bodyPr>
          <a:lstStyle/>
          <a:p>
            <a:pPr>
              <a:lnSpc>
                <a:spcPts val="2887"/>
              </a:lnSpc>
            </a:pPr>
            <a:r>
              <a:rPr lang="en-US" sz="1925" spc="96" smtClean="0">
                <a:solidFill>
                  <a:srgbClr val="191919"/>
                </a:solidFill>
                <a:latin typeface="Arimo"/>
              </a:rPr>
              <a:t>Video demo</a:t>
            </a:r>
            <a:endParaRPr lang="en-US" sz="1925" spc="96">
              <a:solidFill>
                <a:srgbClr val="191919"/>
              </a:solidFill>
              <a:latin typeface="Arimo"/>
            </a:endParaRPr>
          </a:p>
        </p:txBody>
      </p:sp>
      <p:sp>
        <p:nvSpPr>
          <p:cNvPr id="28" name="AutoShape 28"/>
          <p:cNvSpPr/>
          <p:nvPr/>
        </p:nvSpPr>
        <p:spPr>
          <a:xfrm>
            <a:off x="6494574" y="7670075"/>
            <a:ext cx="4777276" cy="1644902"/>
          </a:xfrm>
          <a:prstGeom prst="rect">
            <a:avLst/>
          </a:prstGeom>
          <a:solidFill>
            <a:srgbClr val="13538A"/>
          </a:solidFill>
        </p:spPr>
      </p:sp>
      <p:grpSp>
        <p:nvGrpSpPr>
          <p:cNvPr id="29" name="Group 29"/>
          <p:cNvGrpSpPr/>
          <p:nvPr/>
        </p:nvGrpSpPr>
        <p:grpSpPr>
          <a:xfrm rot="-8100000">
            <a:off x="10685819" y="7911431"/>
            <a:ext cx="1164053" cy="1162190"/>
            <a:chOff x="0" y="0"/>
            <a:chExt cx="6350000" cy="6339840"/>
          </a:xfrm>
        </p:grpSpPr>
        <p:sp>
          <p:nvSpPr>
            <p:cNvPr id="30" name="Freeform 3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31" name="Group 31"/>
          <p:cNvGrpSpPr/>
          <p:nvPr/>
        </p:nvGrpSpPr>
        <p:grpSpPr>
          <a:xfrm>
            <a:off x="6920334" y="1024848"/>
            <a:ext cx="783092" cy="1539250"/>
            <a:chOff x="0" y="0"/>
            <a:chExt cx="1044123" cy="2052334"/>
          </a:xfrm>
        </p:grpSpPr>
        <p:pic>
          <p:nvPicPr>
            <p:cNvPr id="32" name="Picture 3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34" name="TextBox 34"/>
          <p:cNvSpPr txBox="1"/>
          <p:nvPr/>
        </p:nvSpPr>
        <p:spPr>
          <a:xfrm>
            <a:off x="8031972" y="3176752"/>
            <a:ext cx="3444221" cy="436017"/>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nvGrpSpPr>
          <p:cNvPr id="35" name="Group 35"/>
          <p:cNvGrpSpPr/>
          <p:nvPr/>
        </p:nvGrpSpPr>
        <p:grpSpPr>
          <a:xfrm>
            <a:off x="6920334" y="2689454"/>
            <a:ext cx="783092" cy="1539250"/>
            <a:chOff x="0" y="0"/>
            <a:chExt cx="1044123" cy="2052334"/>
          </a:xfrm>
        </p:grpSpPr>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37" name="TextBox 3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38" name="TextBox 38"/>
          <p:cNvSpPr txBox="1"/>
          <p:nvPr/>
        </p:nvSpPr>
        <p:spPr>
          <a:xfrm>
            <a:off x="8035977" y="4932807"/>
            <a:ext cx="3235874" cy="384721"/>
          </a:xfrm>
          <a:prstGeom prst="rect">
            <a:avLst/>
          </a:prstGeom>
        </p:spPr>
        <p:txBody>
          <a:bodyPr lIns="0" tIns="0" rIns="0" bIns="0" rtlCol="0" anchor="t">
            <a:spAutoFit/>
          </a:bodyPr>
          <a:lstStyle/>
          <a:p>
            <a:pPr marL="0" lvl="0" indent="0" algn="l">
              <a:lnSpc>
                <a:spcPts val="2967"/>
              </a:lnSpc>
              <a:spcBef>
                <a:spcPct val="0"/>
              </a:spcBef>
            </a:pPr>
            <a:r>
              <a:rPr lang="en-US" sz="2600" spc="89" smtClean="0">
                <a:solidFill>
                  <a:srgbClr val="FFFFFF"/>
                </a:solidFill>
                <a:latin typeface="Bahnschrift SemiBold" panose="020B0502040204020203" pitchFamily="34" charset="0"/>
              </a:rPr>
              <a:t>PHÂN LOẠI</a:t>
            </a:r>
            <a:endParaRPr lang="en-US" sz="2600" spc="89">
              <a:solidFill>
                <a:srgbClr val="FFFFFF"/>
              </a:solidFill>
              <a:latin typeface="Bahnschrift SemiBold" panose="020B0502040204020203" pitchFamily="34" charset="0"/>
            </a:endParaRPr>
          </a:p>
        </p:txBody>
      </p:sp>
      <p:grpSp>
        <p:nvGrpSpPr>
          <p:cNvPr id="39" name="Group 39"/>
          <p:cNvGrpSpPr/>
          <p:nvPr/>
        </p:nvGrpSpPr>
        <p:grpSpPr>
          <a:xfrm>
            <a:off x="6920334" y="4371331"/>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42" name="TextBox 42"/>
          <p:cNvSpPr txBox="1"/>
          <p:nvPr/>
        </p:nvSpPr>
        <p:spPr>
          <a:xfrm>
            <a:off x="8035977" y="6598120"/>
            <a:ext cx="3235874" cy="436017"/>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Bahnschrift SemiBold" panose="020B0502040204020203" pitchFamily="34" charset="0"/>
              </a:rPr>
              <a:t>TRIỂN KHAI</a:t>
            </a:r>
            <a:endParaRPr lang="en-US" sz="2600" spc="101">
              <a:solidFill>
                <a:srgbClr val="FFFFFF"/>
              </a:solidFill>
              <a:latin typeface="Bahnschrift SemiBold" panose="020B0502040204020203" pitchFamily="34" charset="0"/>
            </a:endParaRPr>
          </a:p>
        </p:txBody>
      </p:sp>
      <p:grpSp>
        <p:nvGrpSpPr>
          <p:cNvPr id="43" name="Group 43"/>
          <p:cNvGrpSpPr/>
          <p:nvPr/>
        </p:nvGrpSpPr>
        <p:grpSpPr>
          <a:xfrm>
            <a:off x="6920334" y="6044572"/>
            <a:ext cx="783092" cy="1539250"/>
            <a:chOff x="0" y="0"/>
            <a:chExt cx="1044123" cy="2052334"/>
          </a:xfrm>
        </p:grpSpPr>
        <p:pic>
          <p:nvPicPr>
            <p:cNvPr id="44" name="Picture 4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45" name="TextBox 4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sp>
        <p:nvSpPr>
          <p:cNvPr id="46" name="TextBox 46"/>
          <p:cNvSpPr txBox="1"/>
          <p:nvPr/>
        </p:nvSpPr>
        <p:spPr>
          <a:xfrm>
            <a:off x="8035977" y="8276449"/>
            <a:ext cx="3235874" cy="402931"/>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KẾT QUẢ</a:t>
            </a:r>
            <a:endParaRPr lang="en-US" sz="2600" spc="101">
              <a:solidFill>
                <a:srgbClr val="FFFFFF"/>
              </a:solidFill>
              <a:latin typeface="Arimo Bold"/>
            </a:endParaRPr>
          </a:p>
        </p:txBody>
      </p:sp>
      <p:grpSp>
        <p:nvGrpSpPr>
          <p:cNvPr id="47" name="Group 47"/>
          <p:cNvGrpSpPr/>
          <p:nvPr/>
        </p:nvGrpSpPr>
        <p:grpSpPr>
          <a:xfrm>
            <a:off x="6920334" y="7722901"/>
            <a:ext cx="783092" cy="1539250"/>
            <a:chOff x="0" y="0"/>
            <a:chExt cx="1044123" cy="2052334"/>
          </a:xfrm>
        </p:grpSpPr>
        <p:pic>
          <p:nvPicPr>
            <p:cNvPr id="48" name="Picture 4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49" name="TextBox 4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1000"/>
                                        <p:tgtEl>
                                          <p:spTgt spid="35"/>
                                        </p:tgtEl>
                                      </p:cBhvr>
                                    </p:animEffect>
                                    <p:anim calcmode="lin" valueType="num">
                                      <p:cBhvr>
                                        <p:cTn id="71" dur="1000" fill="hold"/>
                                        <p:tgtEl>
                                          <p:spTgt spid="35"/>
                                        </p:tgtEl>
                                        <p:attrNameLst>
                                          <p:attrName>ppt_x</p:attrName>
                                        </p:attrNameLst>
                                      </p:cBhvr>
                                      <p:tavLst>
                                        <p:tav tm="0">
                                          <p:val>
                                            <p:strVal val="#ppt_x"/>
                                          </p:val>
                                        </p:tav>
                                        <p:tav tm="100000">
                                          <p:val>
                                            <p:strVal val="#ppt_x"/>
                                          </p:val>
                                        </p:tav>
                                      </p:tavLst>
                                    </p:anim>
                                    <p:anim calcmode="lin" valueType="num">
                                      <p:cBhvr>
                                        <p:cTn id="7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1000"/>
                                        <p:tgtEl>
                                          <p:spTgt spid="38"/>
                                        </p:tgtEl>
                                      </p:cBhvr>
                                    </p:animEffect>
                                    <p:anim calcmode="lin" valueType="num">
                                      <p:cBhvr>
                                        <p:cTn id="98" dur="1000" fill="hold"/>
                                        <p:tgtEl>
                                          <p:spTgt spid="38"/>
                                        </p:tgtEl>
                                        <p:attrNameLst>
                                          <p:attrName>ppt_x</p:attrName>
                                        </p:attrNameLst>
                                      </p:cBhvr>
                                      <p:tavLst>
                                        <p:tav tm="0">
                                          <p:val>
                                            <p:strVal val="#ppt_x"/>
                                          </p:val>
                                        </p:tav>
                                        <p:tav tm="100000">
                                          <p:val>
                                            <p:strVal val="#ppt_x"/>
                                          </p:val>
                                        </p:tav>
                                      </p:tavLst>
                                    </p:anim>
                                    <p:anim calcmode="lin" valueType="num">
                                      <p:cBhvr>
                                        <p:cTn id="99" dur="1000" fill="hold"/>
                                        <p:tgtEl>
                                          <p:spTgt spid="3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1000"/>
                                        <p:tgtEl>
                                          <p:spTgt spid="39"/>
                                        </p:tgtEl>
                                      </p:cBhvr>
                                    </p:animEffect>
                                    <p:anim calcmode="lin" valueType="num">
                                      <p:cBhvr>
                                        <p:cTn id="103" dur="1000" fill="hold"/>
                                        <p:tgtEl>
                                          <p:spTgt spid="39"/>
                                        </p:tgtEl>
                                        <p:attrNameLst>
                                          <p:attrName>ppt_x</p:attrName>
                                        </p:attrNameLst>
                                      </p:cBhvr>
                                      <p:tavLst>
                                        <p:tav tm="0">
                                          <p:val>
                                            <p:strVal val="#ppt_x"/>
                                          </p:val>
                                        </p:tav>
                                        <p:tav tm="100000">
                                          <p:val>
                                            <p:strVal val="#ppt_x"/>
                                          </p:val>
                                        </p:tav>
                                      </p:tavLst>
                                    </p:anim>
                                    <p:anim calcmode="lin" valueType="num">
                                      <p:cBhvr>
                                        <p:cTn id="10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1000"/>
                                        <p:tgtEl>
                                          <p:spTgt spid="21"/>
                                        </p:tgtEl>
                                      </p:cBhvr>
                                    </p:animEffect>
                                    <p:anim calcmode="lin" valueType="num">
                                      <p:cBhvr>
                                        <p:cTn id="110" dur="1000" fill="hold"/>
                                        <p:tgtEl>
                                          <p:spTgt spid="21"/>
                                        </p:tgtEl>
                                        <p:attrNameLst>
                                          <p:attrName>ppt_x</p:attrName>
                                        </p:attrNameLst>
                                      </p:cBhvr>
                                      <p:tavLst>
                                        <p:tav tm="0">
                                          <p:val>
                                            <p:strVal val="#ppt_x"/>
                                          </p:val>
                                        </p:tav>
                                        <p:tav tm="100000">
                                          <p:val>
                                            <p:strVal val="#ppt_x"/>
                                          </p:val>
                                        </p:tav>
                                      </p:tavLst>
                                    </p:anim>
                                    <p:anim calcmode="lin" valueType="num">
                                      <p:cBhvr>
                                        <p:cTn id="111" dur="1000" fill="hold"/>
                                        <p:tgtEl>
                                          <p:spTgt spid="21"/>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fade">
                                      <p:cBhvr>
                                        <p:cTn id="114" dur="1000"/>
                                        <p:tgtEl>
                                          <p:spTgt spid="22"/>
                                        </p:tgtEl>
                                      </p:cBhvr>
                                    </p:animEffect>
                                    <p:anim calcmode="lin" valueType="num">
                                      <p:cBhvr>
                                        <p:cTn id="115" dur="1000" fill="hold"/>
                                        <p:tgtEl>
                                          <p:spTgt spid="22"/>
                                        </p:tgtEl>
                                        <p:attrNameLst>
                                          <p:attrName>ppt_x</p:attrName>
                                        </p:attrNameLst>
                                      </p:cBhvr>
                                      <p:tavLst>
                                        <p:tav tm="0">
                                          <p:val>
                                            <p:strVal val="#ppt_x"/>
                                          </p:val>
                                        </p:tav>
                                        <p:tav tm="100000">
                                          <p:val>
                                            <p:strVal val="#ppt_x"/>
                                          </p:val>
                                        </p:tav>
                                      </p:tavLst>
                                    </p:anim>
                                    <p:anim calcmode="lin" valueType="num">
                                      <p:cBhvr>
                                        <p:cTn id="116" dur="1000" fill="hold"/>
                                        <p:tgtEl>
                                          <p:spTgt spid="22"/>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fade">
                                      <p:cBhvr>
                                        <p:cTn id="119" dur="1000"/>
                                        <p:tgtEl>
                                          <p:spTgt spid="23"/>
                                        </p:tgtEl>
                                      </p:cBhvr>
                                    </p:animEffect>
                                    <p:anim calcmode="lin" valueType="num">
                                      <p:cBhvr>
                                        <p:cTn id="120" dur="1000" fill="hold"/>
                                        <p:tgtEl>
                                          <p:spTgt spid="23"/>
                                        </p:tgtEl>
                                        <p:attrNameLst>
                                          <p:attrName>ppt_x</p:attrName>
                                        </p:attrNameLst>
                                      </p:cBhvr>
                                      <p:tavLst>
                                        <p:tav tm="0">
                                          <p:val>
                                            <p:strVal val="#ppt_x"/>
                                          </p:val>
                                        </p:tav>
                                        <p:tav tm="100000">
                                          <p:val>
                                            <p:strVal val="#ppt_x"/>
                                          </p:val>
                                        </p:tav>
                                      </p:tavLst>
                                    </p:anim>
                                    <p:anim calcmode="lin" valueType="num">
                                      <p:cBhvr>
                                        <p:cTn id="121" dur="1000" fill="hold"/>
                                        <p:tgtEl>
                                          <p:spTgt spid="23"/>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fade">
                                      <p:cBhvr>
                                        <p:cTn id="124" dur="1000"/>
                                        <p:tgtEl>
                                          <p:spTgt spid="24"/>
                                        </p:tgtEl>
                                      </p:cBhvr>
                                    </p:animEffect>
                                    <p:anim calcmode="lin" valueType="num">
                                      <p:cBhvr>
                                        <p:cTn id="125" dur="1000" fill="hold"/>
                                        <p:tgtEl>
                                          <p:spTgt spid="24"/>
                                        </p:tgtEl>
                                        <p:attrNameLst>
                                          <p:attrName>ppt_x</p:attrName>
                                        </p:attrNameLst>
                                      </p:cBhvr>
                                      <p:tavLst>
                                        <p:tav tm="0">
                                          <p:val>
                                            <p:strVal val="#ppt_x"/>
                                          </p:val>
                                        </p:tav>
                                        <p:tav tm="100000">
                                          <p:val>
                                            <p:strVal val="#ppt_x"/>
                                          </p:val>
                                        </p:tav>
                                      </p:tavLst>
                                    </p:anim>
                                    <p:anim calcmode="lin" valueType="num">
                                      <p:cBhvr>
                                        <p:cTn id="126" dur="1000" fill="hold"/>
                                        <p:tgtEl>
                                          <p:spTgt spid="24"/>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1000"/>
                                        <p:tgtEl>
                                          <p:spTgt spid="42"/>
                                        </p:tgtEl>
                                      </p:cBhvr>
                                    </p:animEffect>
                                    <p:anim calcmode="lin" valueType="num">
                                      <p:cBhvr>
                                        <p:cTn id="130" dur="1000" fill="hold"/>
                                        <p:tgtEl>
                                          <p:spTgt spid="42"/>
                                        </p:tgtEl>
                                        <p:attrNameLst>
                                          <p:attrName>ppt_x</p:attrName>
                                        </p:attrNameLst>
                                      </p:cBhvr>
                                      <p:tavLst>
                                        <p:tav tm="0">
                                          <p:val>
                                            <p:strVal val="#ppt_x"/>
                                          </p:val>
                                        </p:tav>
                                        <p:tav tm="100000">
                                          <p:val>
                                            <p:strVal val="#ppt_x"/>
                                          </p:val>
                                        </p:tav>
                                      </p:tavLst>
                                    </p:anim>
                                    <p:anim calcmode="lin" valueType="num">
                                      <p:cBhvr>
                                        <p:cTn id="131" dur="1000" fill="hold"/>
                                        <p:tgtEl>
                                          <p:spTgt spid="42"/>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1000"/>
                                        <p:tgtEl>
                                          <p:spTgt spid="43"/>
                                        </p:tgtEl>
                                      </p:cBhvr>
                                    </p:animEffect>
                                    <p:anim calcmode="lin" valueType="num">
                                      <p:cBhvr>
                                        <p:cTn id="135" dur="1000" fill="hold"/>
                                        <p:tgtEl>
                                          <p:spTgt spid="43"/>
                                        </p:tgtEl>
                                        <p:attrNameLst>
                                          <p:attrName>ppt_x</p:attrName>
                                        </p:attrNameLst>
                                      </p:cBhvr>
                                      <p:tavLst>
                                        <p:tav tm="0">
                                          <p:val>
                                            <p:strVal val="#ppt_x"/>
                                          </p:val>
                                        </p:tav>
                                        <p:tav tm="100000">
                                          <p:val>
                                            <p:strVal val="#ppt_x"/>
                                          </p:val>
                                        </p:tav>
                                      </p:tavLst>
                                    </p:anim>
                                    <p:anim calcmode="lin" valueType="num">
                                      <p:cBhvr>
                                        <p:cTn id="13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6"/>
                                        </p:tgtEl>
                                        <p:attrNameLst>
                                          <p:attrName>style.visibility</p:attrName>
                                        </p:attrNameLst>
                                      </p:cBhvr>
                                      <p:to>
                                        <p:strVal val="visible"/>
                                      </p:to>
                                    </p:set>
                                    <p:animEffect transition="in" filter="fade">
                                      <p:cBhvr>
                                        <p:cTn id="141" dur="1000"/>
                                        <p:tgtEl>
                                          <p:spTgt spid="26"/>
                                        </p:tgtEl>
                                      </p:cBhvr>
                                    </p:animEffect>
                                    <p:anim calcmode="lin" valueType="num">
                                      <p:cBhvr>
                                        <p:cTn id="142" dur="1000" fill="hold"/>
                                        <p:tgtEl>
                                          <p:spTgt spid="26"/>
                                        </p:tgtEl>
                                        <p:attrNameLst>
                                          <p:attrName>ppt_x</p:attrName>
                                        </p:attrNameLst>
                                      </p:cBhvr>
                                      <p:tavLst>
                                        <p:tav tm="0">
                                          <p:val>
                                            <p:strVal val="#ppt_x"/>
                                          </p:val>
                                        </p:tav>
                                        <p:tav tm="100000">
                                          <p:val>
                                            <p:strVal val="#ppt_x"/>
                                          </p:val>
                                        </p:tav>
                                      </p:tavLst>
                                    </p:anim>
                                    <p:anim calcmode="lin" valueType="num">
                                      <p:cBhvr>
                                        <p:cTn id="143" dur="1000" fill="hold"/>
                                        <p:tgtEl>
                                          <p:spTgt spid="26"/>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27"/>
                                        </p:tgtEl>
                                        <p:attrNameLst>
                                          <p:attrName>style.visibility</p:attrName>
                                        </p:attrNameLst>
                                      </p:cBhvr>
                                      <p:to>
                                        <p:strVal val="visible"/>
                                      </p:to>
                                    </p:set>
                                    <p:animEffect transition="in" filter="fade">
                                      <p:cBhvr>
                                        <p:cTn id="146" dur="1000"/>
                                        <p:tgtEl>
                                          <p:spTgt spid="27"/>
                                        </p:tgtEl>
                                      </p:cBhvr>
                                    </p:animEffect>
                                    <p:anim calcmode="lin" valueType="num">
                                      <p:cBhvr>
                                        <p:cTn id="147" dur="1000" fill="hold"/>
                                        <p:tgtEl>
                                          <p:spTgt spid="27"/>
                                        </p:tgtEl>
                                        <p:attrNameLst>
                                          <p:attrName>ppt_x</p:attrName>
                                        </p:attrNameLst>
                                      </p:cBhvr>
                                      <p:tavLst>
                                        <p:tav tm="0">
                                          <p:val>
                                            <p:strVal val="#ppt_x"/>
                                          </p:val>
                                        </p:tav>
                                        <p:tav tm="100000">
                                          <p:val>
                                            <p:strVal val="#ppt_x"/>
                                          </p:val>
                                        </p:tav>
                                      </p:tavLst>
                                    </p:anim>
                                    <p:anim calcmode="lin" valueType="num">
                                      <p:cBhvr>
                                        <p:cTn id="148" dur="1000" fill="hold"/>
                                        <p:tgtEl>
                                          <p:spTgt spid="27"/>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1000"/>
                                        <p:tgtEl>
                                          <p:spTgt spid="28"/>
                                        </p:tgtEl>
                                      </p:cBhvr>
                                    </p:animEffect>
                                    <p:anim calcmode="lin" valueType="num">
                                      <p:cBhvr>
                                        <p:cTn id="152" dur="1000" fill="hold"/>
                                        <p:tgtEl>
                                          <p:spTgt spid="28"/>
                                        </p:tgtEl>
                                        <p:attrNameLst>
                                          <p:attrName>ppt_x</p:attrName>
                                        </p:attrNameLst>
                                      </p:cBhvr>
                                      <p:tavLst>
                                        <p:tav tm="0">
                                          <p:val>
                                            <p:strVal val="#ppt_x"/>
                                          </p:val>
                                        </p:tav>
                                        <p:tav tm="100000">
                                          <p:val>
                                            <p:strVal val="#ppt_x"/>
                                          </p:val>
                                        </p:tav>
                                      </p:tavLst>
                                    </p:anim>
                                    <p:anim calcmode="lin" valueType="num">
                                      <p:cBhvr>
                                        <p:cTn id="153" dur="1000" fill="hold"/>
                                        <p:tgtEl>
                                          <p:spTgt spid="28"/>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fade">
                                      <p:cBhvr>
                                        <p:cTn id="156" dur="1000"/>
                                        <p:tgtEl>
                                          <p:spTgt spid="29"/>
                                        </p:tgtEl>
                                      </p:cBhvr>
                                    </p:animEffect>
                                    <p:anim calcmode="lin" valueType="num">
                                      <p:cBhvr>
                                        <p:cTn id="157" dur="1000" fill="hold"/>
                                        <p:tgtEl>
                                          <p:spTgt spid="29"/>
                                        </p:tgtEl>
                                        <p:attrNameLst>
                                          <p:attrName>ppt_x</p:attrName>
                                        </p:attrNameLst>
                                      </p:cBhvr>
                                      <p:tavLst>
                                        <p:tav tm="0">
                                          <p:val>
                                            <p:strVal val="#ppt_x"/>
                                          </p:val>
                                        </p:tav>
                                        <p:tav tm="100000">
                                          <p:val>
                                            <p:strVal val="#ppt_x"/>
                                          </p:val>
                                        </p:tav>
                                      </p:tavLst>
                                    </p:anim>
                                    <p:anim calcmode="lin" valueType="num">
                                      <p:cBhvr>
                                        <p:cTn id="158" dur="1000" fill="hold"/>
                                        <p:tgtEl>
                                          <p:spTgt spid="29"/>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fade">
                                      <p:cBhvr>
                                        <p:cTn id="161" dur="1000"/>
                                        <p:tgtEl>
                                          <p:spTgt spid="46"/>
                                        </p:tgtEl>
                                      </p:cBhvr>
                                    </p:animEffect>
                                    <p:anim calcmode="lin" valueType="num">
                                      <p:cBhvr>
                                        <p:cTn id="162" dur="1000" fill="hold"/>
                                        <p:tgtEl>
                                          <p:spTgt spid="46"/>
                                        </p:tgtEl>
                                        <p:attrNameLst>
                                          <p:attrName>ppt_x</p:attrName>
                                        </p:attrNameLst>
                                      </p:cBhvr>
                                      <p:tavLst>
                                        <p:tav tm="0">
                                          <p:val>
                                            <p:strVal val="#ppt_x"/>
                                          </p:val>
                                        </p:tav>
                                        <p:tav tm="100000">
                                          <p:val>
                                            <p:strVal val="#ppt_x"/>
                                          </p:val>
                                        </p:tav>
                                      </p:tavLst>
                                    </p:anim>
                                    <p:anim calcmode="lin" valueType="num">
                                      <p:cBhvr>
                                        <p:cTn id="163" dur="1000" fill="hold"/>
                                        <p:tgtEl>
                                          <p:spTgt spid="46"/>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47"/>
                                        </p:tgtEl>
                                        <p:attrNameLst>
                                          <p:attrName>style.visibility</p:attrName>
                                        </p:attrNameLst>
                                      </p:cBhvr>
                                      <p:to>
                                        <p:strVal val="visible"/>
                                      </p:to>
                                    </p:set>
                                    <p:animEffect transition="in" filter="fade">
                                      <p:cBhvr>
                                        <p:cTn id="166" dur="1000"/>
                                        <p:tgtEl>
                                          <p:spTgt spid="47"/>
                                        </p:tgtEl>
                                      </p:cBhvr>
                                    </p:animEffect>
                                    <p:anim calcmode="lin" valueType="num">
                                      <p:cBhvr>
                                        <p:cTn id="167" dur="1000" fill="hold"/>
                                        <p:tgtEl>
                                          <p:spTgt spid="47"/>
                                        </p:tgtEl>
                                        <p:attrNameLst>
                                          <p:attrName>ppt_x</p:attrName>
                                        </p:attrNameLst>
                                      </p:cBhvr>
                                      <p:tavLst>
                                        <p:tav tm="0">
                                          <p:val>
                                            <p:strVal val="#ppt_x"/>
                                          </p:val>
                                        </p:tav>
                                        <p:tav tm="100000">
                                          <p:val>
                                            <p:strVal val="#ppt_x"/>
                                          </p:val>
                                        </p:tav>
                                      </p:tavLst>
                                    </p:anim>
                                    <p:anim calcmode="lin" valueType="num">
                                      <p:cBhvr>
                                        <p:cTn id="16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7" grpId="0"/>
      <p:bldP spid="22" grpId="0"/>
      <p:bldP spid="27" grpId="0"/>
      <p:bldP spid="34" grpId="0"/>
      <p:bldP spid="38" grpId="0"/>
      <p:bldP spid="42"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86EAE9"/>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86EAE9"/>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37C9EF"/>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86EAE9"/>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20" name="AutoShape 20"/>
          <p:cNvSpPr/>
          <p:nvPr/>
        </p:nvSpPr>
        <p:spPr>
          <a:xfrm>
            <a:off x="6094690" y="6367798"/>
            <a:ext cx="6098620" cy="3287249"/>
          </a:xfrm>
          <a:prstGeom prst="rect">
            <a:avLst/>
          </a:prstGeom>
          <a:solidFill>
            <a:srgbClr val="86EAE9"/>
          </a:solidFill>
        </p:spPr>
      </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696700" y="-429852"/>
            <a:ext cx="6591300" cy="11248621"/>
          </a:xfrm>
          <a:prstGeom prst="rect">
            <a:avLst/>
          </a:prstGeom>
          <a:solidFill>
            <a:srgbClr val="86EAE9"/>
          </a:solidFill>
        </p:spPr>
      </p:sp>
      <p:sp>
        <p:nvSpPr>
          <p:cNvPr id="3" name="AutoShape 3"/>
          <p:cNvSpPr/>
          <p:nvPr/>
        </p:nvSpPr>
        <p:spPr>
          <a:xfrm>
            <a:off x="-1" y="8232718"/>
            <a:ext cx="2546855" cy="45719"/>
          </a:xfrm>
          <a:prstGeom prst="rect">
            <a:avLst/>
          </a:prstGeom>
          <a:solidFill>
            <a:srgbClr val="191919"/>
          </a:solidFill>
        </p:spPr>
      </p:sp>
      <p:sp>
        <p:nvSpPr>
          <p:cNvPr id="4" name="TextBox 4"/>
          <p:cNvSpPr txBox="1"/>
          <p:nvPr/>
        </p:nvSpPr>
        <p:spPr>
          <a:xfrm>
            <a:off x="539457" y="952500"/>
            <a:ext cx="10714858" cy="6052939"/>
          </a:xfrm>
          <a:prstGeom prst="rect">
            <a:avLst/>
          </a:prstGeom>
        </p:spPr>
        <p:txBody>
          <a:bodyPr lIns="0" tIns="0" rIns="0" bIns="0" rtlCol="0" anchor="t">
            <a:spAutoFit/>
          </a:bodyPr>
          <a:lstStyle/>
          <a:p>
            <a:pPr algn="just">
              <a:lnSpc>
                <a:spcPts val="5961"/>
              </a:lnSpc>
            </a:pPr>
            <a:r>
              <a:rPr lang="en-US" sz="4258">
                <a:solidFill>
                  <a:srgbClr val="000000"/>
                </a:solidFill>
                <a:latin typeface="Open Sans"/>
              </a:rPr>
              <a:t>Quân là sinh viên ngành Máy tính của ĐH Khoa học Tự nhiên. </a:t>
            </a:r>
            <a:r>
              <a:rPr lang="en-US" sz="4258" smtClean="0">
                <a:solidFill>
                  <a:srgbClr val="000000"/>
                </a:solidFill>
                <a:latin typeface="Open Sans"/>
              </a:rPr>
              <a:t>Quân vừa “mượn” được 1 thiết bị tên là Raspberry PI có gắn LCD 16x2 và các nút bấm.</a:t>
            </a:r>
            <a:endParaRPr lang="en-US" sz="4258">
              <a:solidFill>
                <a:srgbClr val="000000"/>
              </a:solidFill>
              <a:latin typeface="Open Sans"/>
            </a:endParaRPr>
          </a:p>
          <a:p>
            <a:pPr algn="just">
              <a:lnSpc>
                <a:spcPts val="5821"/>
              </a:lnSpc>
            </a:pPr>
            <a:r>
              <a:rPr lang="en-US" sz="4158" smtClean="0">
                <a:solidFill>
                  <a:srgbClr val="000000"/>
                </a:solidFill>
                <a:latin typeface="Open Sans"/>
              </a:rPr>
              <a:t>Quân muốn xây dựng một Menu động để xem IP của thiết bị, ngày giờ,… Chúng ta hãy cùng sử dụng kiến thức của môn Kiến trúc máy tính để giúp Quân nhé</a:t>
            </a:r>
            <a:endParaRPr lang="en-US" sz="4158">
              <a:solidFill>
                <a:srgbClr val="000000"/>
              </a:solidFill>
              <a:latin typeface="Open Sans"/>
            </a:endParaRPr>
          </a:p>
        </p:txBody>
      </p:sp>
      <p:sp>
        <p:nvSpPr>
          <p:cNvPr id="7" name="TextBox 7"/>
          <p:cNvSpPr txBox="1"/>
          <p:nvPr/>
        </p:nvSpPr>
        <p:spPr>
          <a:xfrm>
            <a:off x="1676401" y="7113230"/>
            <a:ext cx="8858146" cy="669927"/>
          </a:xfrm>
          <a:prstGeom prst="rect">
            <a:avLst/>
          </a:prstGeom>
        </p:spPr>
        <p:txBody>
          <a:bodyPr wrap="square" lIns="0" tIns="0" rIns="0" bIns="0" rtlCol="0" anchor="t">
            <a:spAutoFit/>
          </a:bodyPr>
          <a:lstStyle/>
          <a:p>
            <a:pPr algn="ctr">
              <a:lnSpc>
                <a:spcPts val="5553"/>
              </a:lnSpc>
            </a:pPr>
            <a:r>
              <a:rPr lang="en-US" sz="3966" smtClean="0">
                <a:solidFill>
                  <a:srgbClr val="000000"/>
                </a:solidFill>
                <a:latin typeface="Open Sans Extra Bold"/>
              </a:rPr>
              <a:t>PROJECT: Xây dựng Menu động</a:t>
            </a:r>
            <a:endParaRPr lang="en-US" sz="3966">
              <a:solidFill>
                <a:srgbClr val="000000"/>
              </a:solidFill>
              <a:latin typeface="Open Sans Extra Bold"/>
            </a:endParaRPr>
          </a:p>
        </p:txBody>
      </p:sp>
      <p:sp>
        <p:nvSpPr>
          <p:cNvPr id="8" name="TextBox 8"/>
          <p:cNvSpPr txBox="1"/>
          <p:nvPr/>
        </p:nvSpPr>
        <p:spPr>
          <a:xfrm>
            <a:off x="465942" y="131018"/>
            <a:ext cx="3041943" cy="897682"/>
          </a:xfrm>
          <a:prstGeom prst="rect">
            <a:avLst/>
          </a:prstGeom>
        </p:spPr>
        <p:txBody>
          <a:bodyPr wrap="square" lIns="0" tIns="0" rIns="0" bIns="0" rtlCol="0" anchor="t">
            <a:spAutoFit/>
          </a:bodyPr>
          <a:lstStyle/>
          <a:p>
            <a:pPr algn="ctr">
              <a:lnSpc>
                <a:spcPts val="7037"/>
              </a:lnSpc>
            </a:pPr>
            <a:r>
              <a:rPr lang="en-US" sz="5027">
                <a:solidFill>
                  <a:srgbClr val="191919"/>
                </a:solidFill>
                <a:latin typeface="Clear Sans Bold"/>
              </a:rPr>
              <a:t>Giới thiệu</a:t>
            </a:r>
          </a:p>
        </p:txBody>
      </p:sp>
      <p:pic>
        <p:nvPicPr>
          <p:cNvPr id="9" name="Picture 8"/>
          <p:cNvPicPr>
            <a:picLocks noChangeAspect="1"/>
          </p:cNvPicPr>
          <p:nvPr/>
        </p:nvPicPr>
        <p:blipFill>
          <a:blip r:embed="rId2"/>
          <a:stretch>
            <a:fillRect/>
          </a:stretch>
        </p:blipFill>
        <p:spPr>
          <a:xfrm>
            <a:off x="11807992" y="2400300"/>
            <a:ext cx="6368716" cy="4888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37C9EF"/>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86EAE9"/>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86EAE9"/>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86EAE9"/>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20" name="AutoShape 20"/>
          <p:cNvSpPr/>
          <p:nvPr/>
        </p:nvSpPr>
        <p:spPr>
          <a:xfrm>
            <a:off x="6094690" y="6367798"/>
            <a:ext cx="6098620" cy="3287249"/>
          </a:xfrm>
          <a:prstGeom prst="rect">
            <a:avLst/>
          </a:prstGeom>
          <a:solidFill>
            <a:srgbClr val="86EAE9"/>
          </a:solidFill>
        </p:spPr>
      </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a:solidFill>
            <a:srgbClr val="86EAE9"/>
          </a:solidFill>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Tree>
    <p:extLst>
      <p:ext uri="{BB962C8B-B14F-4D97-AF65-F5344CB8AC3E}">
        <p14:creationId xmlns:p14="http://schemas.microsoft.com/office/powerpoint/2010/main" val="55976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0" y="1028700"/>
            <a:ext cx="17678400" cy="4038600"/>
            <a:chOff x="0" y="0"/>
            <a:chExt cx="6667622" cy="3102323"/>
          </a:xfrm>
        </p:grpSpPr>
        <p:sp>
          <p:nvSpPr>
            <p:cNvPr id="3"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sp>
        <p:nvSpPr>
          <p:cNvPr id="26" name="TextBox 26"/>
          <p:cNvSpPr txBox="1"/>
          <p:nvPr/>
        </p:nvSpPr>
        <p:spPr>
          <a:xfrm>
            <a:off x="200214" y="-104775"/>
            <a:ext cx="4752786" cy="897682"/>
          </a:xfrm>
          <a:prstGeom prst="rect">
            <a:avLst/>
          </a:prstGeom>
        </p:spPr>
        <p:txBody>
          <a:bodyPr wrap="square" lIns="0" tIns="0" rIns="0" bIns="0" rtlCol="0" anchor="t">
            <a:spAutoFit/>
          </a:bodyPr>
          <a:lstStyle/>
          <a:p>
            <a:pPr algn="ctr">
              <a:lnSpc>
                <a:spcPts val="7037"/>
              </a:lnSpc>
            </a:pPr>
            <a:r>
              <a:rPr lang="en-US" sz="5027" smtClean="0">
                <a:solidFill>
                  <a:srgbClr val="191919"/>
                </a:solidFill>
                <a:latin typeface="Open Sans Extra Bold"/>
              </a:rPr>
              <a:t>Các khái niệm</a:t>
            </a:r>
            <a:endParaRPr lang="en-US" sz="5027">
              <a:solidFill>
                <a:srgbClr val="191919"/>
              </a:solidFill>
              <a:latin typeface="Open Sans Extra Bold"/>
            </a:endParaRPr>
          </a:p>
        </p:txBody>
      </p:sp>
      <p:grpSp>
        <p:nvGrpSpPr>
          <p:cNvPr id="27" name="Group 2"/>
          <p:cNvGrpSpPr/>
          <p:nvPr/>
        </p:nvGrpSpPr>
        <p:grpSpPr>
          <a:xfrm>
            <a:off x="326409" y="5524500"/>
            <a:ext cx="17678400" cy="4419600"/>
            <a:chOff x="0" y="0"/>
            <a:chExt cx="6667622" cy="3102323"/>
          </a:xfrm>
        </p:grpSpPr>
        <p:sp>
          <p:nvSpPr>
            <p:cNvPr id="28"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pic>
        <p:nvPicPr>
          <p:cNvPr id="1026" name="Picture 2" descr="Kỹ thuật xây dựng thực đơn nhà hàng hấp dẫ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9200" y="1133475"/>
            <a:ext cx="5105400" cy="382905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4"/>
          <p:cNvGrpSpPr/>
          <p:nvPr/>
        </p:nvGrpSpPr>
        <p:grpSpPr>
          <a:xfrm>
            <a:off x="781334" y="5829300"/>
            <a:ext cx="7219666" cy="3218533"/>
            <a:chOff x="0" y="-47625"/>
            <a:chExt cx="4692352" cy="4291376"/>
          </a:xfrm>
        </p:grpSpPr>
        <p:sp>
          <p:nvSpPr>
            <p:cNvPr id="31" name="TextBox 5"/>
            <p:cNvSpPr txBox="1"/>
            <p:nvPr/>
          </p:nvSpPr>
          <p:spPr>
            <a:xfrm>
              <a:off x="0" y="-47625"/>
              <a:ext cx="4692352" cy="752343"/>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Màn hình LCD </a:t>
              </a:r>
              <a:endParaRPr lang="en-US" sz="3399" spc="132">
                <a:solidFill>
                  <a:srgbClr val="191919"/>
                </a:solidFill>
                <a:latin typeface="Arimo Bold"/>
              </a:endParaRPr>
            </a:p>
          </p:txBody>
        </p:sp>
        <p:sp>
          <p:nvSpPr>
            <p:cNvPr id="32" name="TextBox 6"/>
            <p:cNvSpPr txBox="1"/>
            <p:nvPr/>
          </p:nvSpPr>
          <p:spPr>
            <a:xfrm>
              <a:off x="0" y="811530"/>
              <a:ext cx="4692352" cy="3432221"/>
            </a:xfrm>
            <a:prstGeom prst="rect">
              <a:avLst/>
            </a:prstGeom>
          </p:spPr>
          <p:txBody>
            <a:bodyPr lIns="0" tIns="0" rIns="0" bIns="0" rtlCol="0" anchor="t">
              <a:spAutoFit/>
            </a:bodyPr>
            <a:lstStyle/>
            <a:p>
              <a:pPr>
                <a:lnSpc>
                  <a:spcPts val="3449"/>
                </a:lnSpc>
              </a:pPr>
              <a:r>
                <a:rPr lang="vi-VN" sz="2299" spc="114">
                  <a:solidFill>
                    <a:srgbClr val="191919"/>
                  </a:solidFill>
                  <a:latin typeface="Arimo"/>
                </a:rPr>
                <a:t>Màn hình tinh thể lỏng LCD (Liquid Crystal Display) được cấu tạo nên bởi các tế bào (các điểm ảnh) chứa tinh thể lỏng với khả năng thay đổi tính phân cực của ánh sáng và thay đổi cường độ ánh sáng truyền qua khi kết hợp với các loại kính lọc phân cực.</a:t>
              </a:r>
              <a:endParaRPr lang="en-US" sz="2299" spc="114">
                <a:solidFill>
                  <a:srgbClr val="191919"/>
                </a:solidFill>
                <a:latin typeface="Arimo"/>
              </a:endParaRPr>
            </a:p>
          </p:txBody>
        </p:sp>
      </p:grpSp>
      <p:sp>
        <p:nvSpPr>
          <p:cNvPr id="35" name="TextBox 6"/>
          <p:cNvSpPr txBox="1"/>
          <p:nvPr/>
        </p:nvSpPr>
        <p:spPr>
          <a:xfrm>
            <a:off x="8159039" y="1175692"/>
            <a:ext cx="4271797" cy="3744615"/>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t">
            <a:spAutoFit/>
          </a:bodyPr>
          <a:lstStyle/>
          <a:p>
            <a:pPr lvl="0" algn="ctr">
              <a:lnSpc>
                <a:spcPts val="4385"/>
              </a:lnSpc>
              <a:spcBef>
                <a:spcPct val="0"/>
              </a:spcBef>
            </a:pPr>
            <a:r>
              <a:rPr lang="en-US" sz="2300" spc="132" smtClean="0">
                <a:solidFill>
                  <a:srgbClr val="191919"/>
                </a:solidFill>
                <a:latin typeface="Arimo" panose="020B0604020202020204" charset="0"/>
                <a:ea typeface="Arimo" panose="020B0604020202020204" charset="0"/>
                <a:cs typeface="Arimo" panose="020B0604020202020204" charset="0"/>
              </a:rPr>
              <a:t> Menu</a:t>
            </a:r>
            <a:endParaRPr lang="en-US" sz="2300" spc="132">
              <a:solidFill>
                <a:srgbClr val="191919"/>
              </a:solidFill>
              <a:latin typeface="Arimo" panose="020B0604020202020204" charset="0"/>
              <a:ea typeface="Arimo" panose="020B0604020202020204" charset="0"/>
              <a:cs typeface="Arimo" panose="020B0604020202020204" charset="0"/>
            </a:endParaRPr>
          </a:p>
          <a:p>
            <a:pPr lvl="0">
              <a:lnSpc>
                <a:spcPts val="4385"/>
              </a:lnSpc>
              <a:spcBef>
                <a:spcPct val="0"/>
              </a:spcBef>
            </a:pPr>
            <a:r>
              <a:rPr lang="en-US" sz="2300" spc="132" smtClean="0">
                <a:solidFill>
                  <a:srgbClr val="191919"/>
                </a:solidFill>
                <a:latin typeface="Arimo" panose="020B0604020202020204" charset="0"/>
                <a:ea typeface="Arimo" panose="020B0604020202020204" charset="0"/>
                <a:cs typeface="Arimo" panose="020B0604020202020204" charset="0"/>
              </a:rPr>
              <a:t> 1</a:t>
            </a:r>
            <a:r>
              <a:rPr lang="en-US" sz="2300" spc="132">
                <a:solidFill>
                  <a:srgbClr val="191919"/>
                </a:solidFill>
                <a:latin typeface="Arimo" panose="020B0604020202020204" charset="0"/>
                <a:ea typeface="Arimo" panose="020B0604020202020204" charset="0"/>
                <a:cs typeface="Arimo" panose="020B0604020202020204" charset="0"/>
              </a:rPr>
              <a:t>. In các sinh </a:t>
            </a:r>
            <a:r>
              <a:rPr lang="en-US" sz="2300" spc="132" smtClean="0">
                <a:solidFill>
                  <a:srgbClr val="191919"/>
                </a:solidFill>
                <a:latin typeface="Arimo" panose="020B0604020202020204" charset="0"/>
                <a:ea typeface="Arimo" panose="020B0604020202020204" charset="0"/>
                <a:cs typeface="Arimo" panose="020B0604020202020204" charset="0"/>
              </a:rPr>
              <a:t>viên</a:t>
            </a:r>
            <a:endParaRPr lang="en-US" sz="2299" spc="114" smtClean="0">
              <a:solidFill>
                <a:srgbClr val="191919"/>
              </a:solidFill>
              <a:latin typeface="Arimo"/>
            </a:endParaRPr>
          </a:p>
          <a:p>
            <a:pPr>
              <a:lnSpc>
                <a:spcPts val="3449"/>
              </a:lnSpc>
            </a:pPr>
            <a:r>
              <a:rPr lang="en-US" sz="2299" spc="114" smtClean="0">
                <a:solidFill>
                  <a:srgbClr val="191919"/>
                </a:solidFill>
                <a:latin typeface="Arimo"/>
              </a:rPr>
              <a:t> 2. In điểm toán sinh viên</a:t>
            </a:r>
          </a:p>
          <a:p>
            <a:pPr>
              <a:lnSpc>
                <a:spcPts val="3449"/>
              </a:lnSpc>
            </a:pPr>
            <a:r>
              <a:rPr lang="en-US" sz="2299" spc="114" smtClean="0">
                <a:solidFill>
                  <a:srgbClr val="191919"/>
                </a:solidFill>
                <a:latin typeface="Arimo"/>
              </a:rPr>
              <a:t> 3. Tính trung bình điểm toán</a:t>
            </a:r>
          </a:p>
          <a:p>
            <a:pPr>
              <a:lnSpc>
                <a:spcPts val="3449"/>
              </a:lnSpc>
            </a:pPr>
            <a:r>
              <a:rPr lang="en-US" sz="2299" spc="114" smtClean="0">
                <a:solidFill>
                  <a:srgbClr val="191919"/>
                </a:solidFill>
                <a:latin typeface="Arimo"/>
              </a:rPr>
              <a:t> 4. Sửa một sinh viên</a:t>
            </a:r>
          </a:p>
          <a:p>
            <a:pPr>
              <a:lnSpc>
                <a:spcPts val="3449"/>
              </a:lnSpc>
            </a:pPr>
            <a:r>
              <a:rPr lang="en-US" sz="2299" spc="114" smtClean="0">
                <a:solidFill>
                  <a:srgbClr val="191919"/>
                </a:solidFill>
                <a:latin typeface="Arimo"/>
              </a:rPr>
              <a:t> 5. Xóa một sinh viên</a:t>
            </a:r>
          </a:p>
          <a:p>
            <a:pPr>
              <a:lnSpc>
                <a:spcPts val="3449"/>
              </a:lnSpc>
            </a:pPr>
            <a:r>
              <a:rPr lang="en-US" sz="2299" spc="114" smtClean="0">
                <a:solidFill>
                  <a:srgbClr val="191919"/>
                </a:solidFill>
                <a:latin typeface="Arimo"/>
              </a:rPr>
              <a:t> ------------------------------</a:t>
            </a:r>
          </a:p>
          <a:p>
            <a:pPr>
              <a:lnSpc>
                <a:spcPts val="3449"/>
              </a:lnSpc>
            </a:pPr>
            <a:r>
              <a:rPr lang="en-US" sz="2299" spc="114" smtClean="0">
                <a:solidFill>
                  <a:srgbClr val="191919"/>
                </a:solidFill>
                <a:latin typeface="Arimo"/>
              </a:rPr>
              <a:t> Lựa chọn: </a:t>
            </a:r>
            <a:endParaRPr lang="en-US" sz="2299" spc="114">
              <a:solidFill>
                <a:srgbClr val="191919"/>
              </a:solidFill>
              <a:latin typeface="Arimo"/>
            </a:endParaRPr>
          </a:p>
        </p:txBody>
      </p:sp>
      <p:sp>
        <p:nvSpPr>
          <p:cNvPr id="37" name="TextBox 5"/>
          <p:cNvSpPr txBox="1"/>
          <p:nvPr/>
        </p:nvSpPr>
        <p:spPr>
          <a:xfrm>
            <a:off x="781334" y="1485900"/>
            <a:ext cx="7095652" cy="522451"/>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Menu </a:t>
            </a:r>
            <a:endParaRPr lang="en-US" sz="3399" spc="132">
              <a:solidFill>
                <a:srgbClr val="191919"/>
              </a:solidFill>
              <a:latin typeface="Arimo Bold"/>
            </a:endParaRPr>
          </a:p>
        </p:txBody>
      </p:sp>
      <p:sp>
        <p:nvSpPr>
          <p:cNvPr id="38" name="TextBox 6"/>
          <p:cNvSpPr txBox="1"/>
          <p:nvPr/>
        </p:nvSpPr>
        <p:spPr>
          <a:xfrm>
            <a:off x="781334" y="2130266"/>
            <a:ext cx="7095652" cy="1308050"/>
          </a:xfrm>
          <a:prstGeom prst="rect">
            <a:avLst/>
          </a:prstGeom>
        </p:spPr>
        <p:txBody>
          <a:bodyPr lIns="0" tIns="0" rIns="0" bIns="0" rtlCol="0" anchor="t">
            <a:spAutoFit/>
          </a:bodyPr>
          <a:lstStyle/>
          <a:p>
            <a:pPr>
              <a:lnSpc>
                <a:spcPts val="3449"/>
              </a:lnSpc>
            </a:pPr>
            <a:r>
              <a:rPr lang="en-US" sz="2299" spc="114" smtClean="0">
                <a:solidFill>
                  <a:srgbClr val="191919"/>
                </a:solidFill>
                <a:latin typeface="Arimo"/>
              </a:rPr>
              <a:t>M</a:t>
            </a:r>
            <a:r>
              <a:rPr lang="vi-VN" sz="2299" spc="114" smtClean="0">
                <a:solidFill>
                  <a:srgbClr val="191919"/>
                </a:solidFill>
                <a:latin typeface="Arimo"/>
              </a:rPr>
              <a:t>enu </a:t>
            </a:r>
            <a:r>
              <a:rPr lang="vi-VN" sz="2299" spc="114">
                <a:solidFill>
                  <a:srgbClr val="191919"/>
                </a:solidFill>
                <a:latin typeface="Arimo"/>
              </a:rPr>
              <a:t>là danh sách các tùy chọn hoặc các lệnh được trình bày ra cho người </a:t>
            </a:r>
            <a:r>
              <a:rPr lang="vi-VN" sz="2299" spc="114" smtClean="0">
                <a:solidFill>
                  <a:srgbClr val="191919"/>
                </a:solidFill>
                <a:latin typeface="Arimo"/>
              </a:rPr>
              <a:t>d</a:t>
            </a:r>
            <a:r>
              <a:rPr lang="en-US" sz="2299" spc="114">
                <a:solidFill>
                  <a:srgbClr val="191919"/>
                </a:solidFill>
                <a:latin typeface="Arimo"/>
              </a:rPr>
              <a:t>ù</a:t>
            </a:r>
            <a:r>
              <a:rPr lang="vi-VN" sz="2299" spc="114" smtClean="0">
                <a:solidFill>
                  <a:srgbClr val="191919"/>
                </a:solidFill>
                <a:latin typeface="Arimo"/>
              </a:rPr>
              <a:t>ng</a:t>
            </a:r>
            <a:r>
              <a:rPr lang="en-US" sz="2299" spc="114" smtClean="0">
                <a:solidFill>
                  <a:srgbClr val="191919"/>
                </a:solidFill>
                <a:latin typeface="Arimo"/>
              </a:rPr>
              <a:t>. Hay</a:t>
            </a:r>
            <a:r>
              <a:rPr lang="vi-VN" sz="2299" spc="114" smtClean="0">
                <a:solidFill>
                  <a:srgbClr val="191919"/>
                </a:solidFill>
                <a:latin typeface="Arimo"/>
              </a:rPr>
              <a:t> </a:t>
            </a:r>
            <a:r>
              <a:rPr lang="en-US" sz="2299" spc="114">
                <a:solidFill>
                  <a:srgbClr val="191919"/>
                </a:solidFill>
                <a:latin typeface="Arimo"/>
              </a:rPr>
              <a:t>M</a:t>
            </a:r>
            <a:r>
              <a:rPr lang="vi-VN" sz="2299" spc="114" smtClean="0">
                <a:solidFill>
                  <a:srgbClr val="191919"/>
                </a:solidFill>
                <a:latin typeface="Arimo"/>
              </a:rPr>
              <a:t>enu </a:t>
            </a:r>
            <a:r>
              <a:rPr lang="vi-VN" sz="2299" spc="114">
                <a:solidFill>
                  <a:srgbClr val="191919"/>
                </a:solidFill>
                <a:latin typeface="Arimo"/>
              </a:rPr>
              <a:t>là giao diện người dùng của hệ thống</a:t>
            </a:r>
            <a:r>
              <a:rPr lang="en-US" sz="2299" spc="114">
                <a:solidFill>
                  <a:srgbClr val="191919"/>
                </a:solidFill>
                <a:latin typeface="Arimo"/>
              </a:rPr>
              <a:t> </a:t>
            </a:r>
          </a:p>
        </p:txBody>
      </p:sp>
      <p:pic>
        <p:nvPicPr>
          <p:cNvPr id="1032" name="Picture 8" descr="Màn hình LCD là gì? - Thegioidido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364" y="5617624"/>
            <a:ext cx="6858000"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1+#ppt_w/2"/>
                                          </p:val>
                                        </p:tav>
                                        <p:tav tm="100000">
                                          <p:val>
                                            <p:strVal val="#ppt_x"/>
                                          </p:val>
                                        </p:tav>
                                      </p:tavLst>
                                    </p:anim>
                                    <p:anim calcmode="lin" valueType="num">
                                      <p:cBhvr additive="base">
                                        <p:cTn id="14"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0-#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1+#ppt_w/2"/>
                                          </p:val>
                                        </p:tav>
                                        <p:tav tm="100000">
                                          <p:val>
                                            <p:strVal val="#ppt_x"/>
                                          </p:val>
                                        </p:tav>
                                      </p:tavLst>
                                    </p:anim>
                                    <p:anim calcmode="lin" valueType="num">
                                      <p:cBhvr additive="base">
                                        <p:cTn id="26"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032"/>
                                        </p:tgtEl>
                                        <p:attrNameLst>
                                          <p:attrName>style.visibility</p:attrName>
                                        </p:attrNameLst>
                                      </p:cBhvr>
                                      <p:to>
                                        <p:strVal val="visible"/>
                                      </p:to>
                                    </p:set>
                                    <p:anim calcmode="lin" valueType="num">
                                      <p:cBhvr additive="base">
                                        <p:cTn id="37" dur="500" fill="hold"/>
                                        <p:tgtEl>
                                          <p:spTgt spid="1032"/>
                                        </p:tgtEl>
                                        <p:attrNameLst>
                                          <p:attrName>ppt_x</p:attrName>
                                        </p:attrNameLst>
                                      </p:cBhvr>
                                      <p:tavLst>
                                        <p:tav tm="0">
                                          <p:val>
                                            <p:strVal val="1+#ppt_w/2"/>
                                          </p:val>
                                        </p:tav>
                                        <p:tav tm="100000">
                                          <p:val>
                                            <p:strVal val="#ppt_x"/>
                                          </p:val>
                                        </p:tav>
                                      </p:tavLst>
                                    </p:anim>
                                    <p:anim calcmode="lin" valueType="num">
                                      <p:cBhvr additive="base">
                                        <p:cTn id="38" dur="500" fill="hold"/>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86EAE9"/>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86EAE9"/>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86EAE9"/>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37C9EF"/>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20" name="AutoShape 20"/>
          <p:cNvSpPr/>
          <p:nvPr/>
        </p:nvSpPr>
        <p:spPr>
          <a:xfrm>
            <a:off x="6094690" y="6367798"/>
            <a:ext cx="6098620" cy="3287249"/>
          </a:xfrm>
          <a:prstGeom prst="rect">
            <a:avLst/>
          </a:prstGeom>
          <a:solidFill>
            <a:srgbClr val="86EAE9"/>
          </a:solidFill>
        </p:spPr>
      </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 xmlns:asvg="http://schemas.microsoft.com/office/drawing/2016/SVG/main"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a:solidFill>
            <a:srgbClr val="3EDAD8"/>
          </a:solidFill>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Tree>
    <p:extLst>
      <p:ext uri="{BB962C8B-B14F-4D97-AF65-F5344CB8AC3E}">
        <p14:creationId xmlns:p14="http://schemas.microsoft.com/office/powerpoint/2010/main" val="118031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9" y="1028700"/>
            <a:ext cx="17700009" cy="4038600"/>
            <a:chOff x="0" y="0"/>
            <a:chExt cx="6667622" cy="3102323"/>
          </a:xfrm>
        </p:grpSpPr>
        <p:sp>
          <p:nvSpPr>
            <p:cNvPr id="3"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sp>
        <p:nvSpPr>
          <p:cNvPr id="26" name="TextBox 26"/>
          <p:cNvSpPr txBox="1"/>
          <p:nvPr/>
        </p:nvSpPr>
        <p:spPr>
          <a:xfrm>
            <a:off x="326409" y="132433"/>
            <a:ext cx="4752786" cy="839717"/>
          </a:xfrm>
          <a:prstGeom prst="rect">
            <a:avLst/>
          </a:prstGeom>
        </p:spPr>
        <p:txBody>
          <a:bodyPr wrap="square" lIns="0" tIns="0" rIns="0" bIns="0" rtlCol="0" anchor="t">
            <a:spAutoFit/>
          </a:bodyPr>
          <a:lstStyle/>
          <a:p>
            <a:pPr>
              <a:lnSpc>
                <a:spcPts val="7037"/>
              </a:lnSpc>
            </a:pPr>
            <a:r>
              <a:rPr lang="en-US" sz="5027" smtClean="0">
                <a:solidFill>
                  <a:srgbClr val="191919"/>
                </a:solidFill>
                <a:latin typeface="Open Sans Extra Bold"/>
              </a:rPr>
              <a:t>Phân loại</a:t>
            </a:r>
            <a:endParaRPr lang="en-US" sz="5027">
              <a:solidFill>
                <a:srgbClr val="191919"/>
              </a:solidFill>
              <a:latin typeface="Open Sans Extra Bold"/>
            </a:endParaRPr>
          </a:p>
        </p:txBody>
      </p:sp>
      <p:grpSp>
        <p:nvGrpSpPr>
          <p:cNvPr id="27" name="Group 2"/>
          <p:cNvGrpSpPr/>
          <p:nvPr/>
        </p:nvGrpSpPr>
        <p:grpSpPr>
          <a:xfrm>
            <a:off x="326409" y="5524500"/>
            <a:ext cx="17678400" cy="4419600"/>
            <a:chOff x="0" y="0"/>
            <a:chExt cx="6667622" cy="3102323"/>
          </a:xfrm>
        </p:grpSpPr>
        <p:sp>
          <p:nvSpPr>
            <p:cNvPr id="28"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sp>
        <p:nvSpPr>
          <p:cNvPr id="31" name="TextBox 5"/>
          <p:cNvSpPr txBox="1"/>
          <p:nvPr/>
        </p:nvSpPr>
        <p:spPr>
          <a:xfrm>
            <a:off x="1357667" y="5829300"/>
            <a:ext cx="7219666" cy="522451"/>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Menu động</a:t>
            </a:r>
            <a:endParaRPr lang="en-US" sz="3399" spc="132">
              <a:solidFill>
                <a:srgbClr val="191919"/>
              </a:solidFill>
              <a:latin typeface="Arimo Bold"/>
            </a:endParaRPr>
          </a:p>
        </p:txBody>
      </p:sp>
      <p:sp>
        <p:nvSpPr>
          <p:cNvPr id="32" name="TextBox 6"/>
          <p:cNvSpPr txBox="1"/>
          <p:nvPr/>
        </p:nvSpPr>
        <p:spPr>
          <a:xfrm>
            <a:off x="1357667" y="6473666"/>
            <a:ext cx="7219666" cy="436017"/>
          </a:xfrm>
          <a:prstGeom prst="rect">
            <a:avLst/>
          </a:prstGeom>
        </p:spPr>
        <p:txBody>
          <a:bodyPr lIns="0" tIns="0" rIns="0" bIns="0" rtlCol="0" anchor="t">
            <a:spAutoFit/>
          </a:bodyPr>
          <a:lstStyle/>
          <a:p>
            <a:pPr>
              <a:lnSpc>
                <a:spcPts val="3449"/>
              </a:lnSpc>
            </a:pPr>
            <a:r>
              <a:rPr lang="en-US" sz="2299" spc="114" smtClean="0">
                <a:solidFill>
                  <a:srgbClr val="191919"/>
                </a:solidFill>
                <a:latin typeface="Arimo"/>
              </a:rPr>
              <a:t>Bạn có thể thao tác trên Menu</a:t>
            </a:r>
            <a:endParaRPr lang="en-US" sz="2299" spc="114">
              <a:solidFill>
                <a:srgbClr val="191919"/>
              </a:solidFill>
              <a:latin typeface="Arimo"/>
            </a:endParaRPr>
          </a:p>
        </p:txBody>
      </p:sp>
      <p:sp>
        <p:nvSpPr>
          <p:cNvPr id="35" name="TextBox 6"/>
          <p:cNvSpPr txBox="1"/>
          <p:nvPr/>
        </p:nvSpPr>
        <p:spPr>
          <a:xfrm>
            <a:off x="9296400" y="1175692"/>
            <a:ext cx="4271797" cy="3744615"/>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t">
            <a:spAutoFit/>
          </a:bodyPr>
          <a:lstStyle/>
          <a:p>
            <a:pPr lvl="0" algn="ctr">
              <a:lnSpc>
                <a:spcPts val="4385"/>
              </a:lnSpc>
              <a:spcBef>
                <a:spcPct val="0"/>
              </a:spcBef>
            </a:pPr>
            <a:r>
              <a:rPr lang="en-US" sz="2300" spc="132" smtClean="0">
                <a:solidFill>
                  <a:srgbClr val="191919"/>
                </a:solidFill>
                <a:latin typeface="Arimo" panose="020B0604020202020204" charset="0"/>
                <a:ea typeface="Arimo" panose="020B0604020202020204" charset="0"/>
                <a:cs typeface="Arimo" panose="020B0604020202020204" charset="0"/>
              </a:rPr>
              <a:t> Menu</a:t>
            </a:r>
            <a:endParaRPr lang="en-US" sz="2300" spc="132">
              <a:solidFill>
                <a:srgbClr val="191919"/>
              </a:solidFill>
              <a:latin typeface="Arimo" panose="020B0604020202020204" charset="0"/>
              <a:ea typeface="Arimo" panose="020B0604020202020204" charset="0"/>
              <a:cs typeface="Arimo" panose="020B0604020202020204" charset="0"/>
            </a:endParaRPr>
          </a:p>
          <a:p>
            <a:pPr lvl="0">
              <a:lnSpc>
                <a:spcPts val="4385"/>
              </a:lnSpc>
              <a:spcBef>
                <a:spcPct val="0"/>
              </a:spcBef>
            </a:pPr>
            <a:r>
              <a:rPr lang="en-US" sz="2300" spc="132" smtClean="0">
                <a:solidFill>
                  <a:srgbClr val="191919"/>
                </a:solidFill>
                <a:latin typeface="Arimo" panose="020B0604020202020204" charset="0"/>
                <a:ea typeface="Arimo" panose="020B0604020202020204" charset="0"/>
                <a:cs typeface="Arimo" panose="020B0604020202020204" charset="0"/>
              </a:rPr>
              <a:t> 1</a:t>
            </a:r>
            <a:r>
              <a:rPr lang="en-US" sz="2300" spc="132">
                <a:solidFill>
                  <a:srgbClr val="191919"/>
                </a:solidFill>
                <a:latin typeface="Arimo" panose="020B0604020202020204" charset="0"/>
                <a:ea typeface="Arimo" panose="020B0604020202020204" charset="0"/>
                <a:cs typeface="Arimo" panose="020B0604020202020204" charset="0"/>
              </a:rPr>
              <a:t>. In các sinh </a:t>
            </a:r>
            <a:r>
              <a:rPr lang="en-US" sz="2300" spc="132" smtClean="0">
                <a:solidFill>
                  <a:srgbClr val="191919"/>
                </a:solidFill>
                <a:latin typeface="Arimo" panose="020B0604020202020204" charset="0"/>
                <a:ea typeface="Arimo" panose="020B0604020202020204" charset="0"/>
                <a:cs typeface="Arimo" panose="020B0604020202020204" charset="0"/>
              </a:rPr>
              <a:t>viên</a:t>
            </a:r>
            <a:endParaRPr lang="en-US" sz="2299" spc="114" smtClean="0">
              <a:solidFill>
                <a:srgbClr val="191919"/>
              </a:solidFill>
              <a:latin typeface="Arimo"/>
            </a:endParaRPr>
          </a:p>
          <a:p>
            <a:pPr>
              <a:lnSpc>
                <a:spcPts val="3449"/>
              </a:lnSpc>
            </a:pPr>
            <a:r>
              <a:rPr lang="en-US" sz="2299" spc="114" smtClean="0">
                <a:solidFill>
                  <a:srgbClr val="191919"/>
                </a:solidFill>
                <a:latin typeface="Arimo"/>
              </a:rPr>
              <a:t> 2. In điểm toán sinh viên</a:t>
            </a:r>
          </a:p>
          <a:p>
            <a:pPr>
              <a:lnSpc>
                <a:spcPts val="3449"/>
              </a:lnSpc>
            </a:pPr>
            <a:r>
              <a:rPr lang="en-US" sz="2299" spc="114" smtClean="0">
                <a:solidFill>
                  <a:srgbClr val="191919"/>
                </a:solidFill>
                <a:latin typeface="Arimo"/>
              </a:rPr>
              <a:t> 3. Tính trung bình điểm toán</a:t>
            </a:r>
          </a:p>
          <a:p>
            <a:pPr>
              <a:lnSpc>
                <a:spcPts val="3449"/>
              </a:lnSpc>
            </a:pPr>
            <a:r>
              <a:rPr lang="en-US" sz="2299" spc="114" smtClean="0">
                <a:solidFill>
                  <a:srgbClr val="191919"/>
                </a:solidFill>
                <a:latin typeface="Arimo"/>
              </a:rPr>
              <a:t> 4. Sửa một sinh viên</a:t>
            </a:r>
          </a:p>
          <a:p>
            <a:pPr>
              <a:lnSpc>
                <a:spcPts val="3449"/>
              </a:lnSpc>
            </a:pPr>
            <a:r>
              <a:rPr lang="en-US" sz="2299" spc="114" smtClean="0">
                <a:solidFill>
                  <a:srgbClr val="191919"/>
                </a:solidFill>
                <a:latin typeface="Arimo"/>
              </a:rPr>
              <a:t> 5. Xóa một sinh viên</a:t>
            </a:r>
          </a:p>
          <a:p>
            <a:pPr>
              <a:lnSpc>
                <a:spcPts val="3449"/>
              </a:lnSpc>
            </a:pPr>
            <a:r>
              <a:rPr lang="en-US" sz="2299" spc="114" smtClean="0">
                <a:solidFill>
                  <a:srgbClr val="191919"/>
                </a:solidFill>
                <a:latin typeface="Arimo"/>
              </a:rPr>
              <a:t> ------------------------------</a:t>
            </a:r>
          </a:p>
          <a:p>
            <a:pPr>
              <a:lnSpc>
                <a:spcPts val="3449"/>
              </a:lnSpc>
            </a:pPr>
            <a:r>
              <a:rPr lang="en-US" sz="2299" spc="114" smtClean="0">
                <a:solidFill>
                  <a:srgbClr val="191919"/>
                </a:solidFill>
                <a:latin typeface="Arimo"/>
              </a:rPr>
              <a:t> Lựa chọn: </a:t>
            </a:r>
            <a:endParaRPr lang="en-US" sz="2299" spc="114">
              <a:solidFill>
                <a:srgbClr val="191919"/>
              </a:solidFill>
              <a:latin typeface="Arimo"/>
            </a:endParaRPr>
          </a:p>
        </p:txBody>
      </p:sp>
      <p:sp>
        <p:nvSpPr>
          <p:cNvPr id="37" name="TextBox 5"/>
          <p:cNvSpPr txBox="1"/>
          <p:nvPr/>
        </p:nvSpPr>
        <p:spPr>
          <a:xfrm>
            <a:off x="1357666" y="1460039"/>
            <a:ext cx="7095652" cy="522451"/>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Menu tĩnh</a:t>
            </a:r>
            <a:endParaRPr lang="en-US" sz="3399" spc="132">
              <a:solidFill>
                <a:srgbClr val="191919"/>
              </a:solidFill>
              <a:latin typeface="Arimo Bold"/>
            </a:endParaRPr>
          </a:p>
        </p:txBody>
      </p:sp>
      <p:sp>
        <p:nvSpPr>
          <p:cNvPr id="38" name="TextBox 6"/>
          <p:cNvSpPr txBox="1"/>
          <p:nvPr/>
        </p:nvSpPr>
        <p:spPr>
          <a:xfrm>
            <a:off x="1357666" y="2104405"/>
            <a:ext cx="7095652" cy="436017"/>
          </a:xfrm>
          <a:prstGeom prst="rect">
            <a:avLst/>
          </a:prstGeom>
        </p:spPr>
        <p:txBody>
          <a:bodyPr lIns="0" tIns="0" rIns="0" bIns="0" rtlCol="0" anchor="t">
            <a:spAutoFit/>
          </a:bodyPr>
          <a:lstStyle/>
          <a:p>
            <a:pPr>
              <a:lnSpc>
                <a:spcPts val="3449"/>
              </a:lnSpc>
            </a:pPr>
            <a:r>
              <a:rPr lang="en-US" sz="2299" spc="114" smtClean="0">
                <a:solidFill>
                  <a:srgbClr val="191919"/>
                </a:solidFill>
                <a:latin typeface="Arimo"/>
              </a:rPr>
              <a:t>Bạn phải nhập lựa chọn của mình</a:t>
            </a:r>
            <a:endParaRPr lang="en-US" sz="2299" spc="114">
              <a:solidFill>
                <a:srgbClr val="191919"/>
              </a:solidFill>
              <a:latin typeface="Arimo"/>
            </a:endParaRPr>
          </a:p>
        </p:txBody>
      </p:sp>
      <p:sp>
        <p:nvSpPr>
          <p:cNvPr id="16" name="TextBox 5"/>
          <p:cNvSpPr txBox="1"/>
          <p:nvPr/>
        </p:nvSpPr>
        <p:spPr>
          <a:xfrm>
            <a:off x="1357666" y="8310423"/>
            <a:ext cx="7219666" cy="522451"/>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Menu con</a:t>
            </a:r>
            <a:endParaRPr lang="en-US" sz="3399" spc="132">
              <a:solidFill>
                <a:srgbClr val="191919"/>
              </a:solidFill>
              <a:latin typeface="Arimo Bold"/>
            </a:endParaRPr>
          </a:p>
        </p:txBody>
      </p:sp>
      <p:sp>
        <p:nvSpPr>
          <p:cNvPr id="17" name="TextBox 6"/>
          <p:cNvSpPr txBox="1"/>
          <p:nvPr/>
        </p:nvSpPr>
        <p:spPr>
          <a:xfrm>
            <a:off x="1395197" y="8952469"/>
            <a:ext cx="7219666" cy="436017"/>
          </a:xfrm>
          <a:prstGeom prst="rect">
            <a:avLst/>
          </a:prstGeom>
        </p:spPr>
        <p:txBody>
          <a:bodyPr lIns="0" tIns="0" rIns="0" bIns="0" rtlCol="0" anchor="t">
            <a:spAutoFit/>
          </a:bodyPr>
          <a:lstStyle/>
          <a:p>
            <a:pPr>
              <a:lnSpc>
                <a:spcPts val="3449"/>
              </a:lnSpc>
            </a:pPr>
            <a:r>
              <a:rPr lang="en-US" sz="2299" spc="114" smtClean="0">
                <a:solidFill>
                  <a:srgbClr val="191919"/>
                </a:solidFill>
                <a:latin typeface="Arimo"/>
              </a:rPr>
              <a:t>Là một Menu trong Menu</a:t>
            </a:r>
            <a:endParaRPr lang="en-US" sz="2299" spc="114">
              <a:solidFill>
                <a:srgbClr val="191919"/>
              </a:solidFill>
              <a:latin typeface="Arimo"/>
            </a:endParaRPr>
          </a:p>
        </p:txBody>
      </p:sp>
      <p:pic>
        <p:nvPicPr>
          <p:cNvPr id="4" name="Picture 3"/>
          <p:cNvPicPr>
            <a:picLocks noChangeAspect="1"/>
          </p:cNvPicPr>
          <p:nvPr/>
        </p:nvPicPr>
        <p:blipFill>
          <a:blip r:embed="rId2"/>
          <a:stretch>
            <a:fillRect/>
          </a:stretch>
        </p:blipFill>
        <p:spPr>
          <a:xfrm>
            <a:off x="9153666" y="5829300"/>
            <a:ext cx="6147577" cy="4017496"/>
          </a:xfrm>
          <a:prstGeom prst="rect">
            <a:avLst/>
          </a:prstGeom>
        </p:spPr>
      </p:pic>
      <p:sp>
        <p:nvSpPr>
          <p:cNvPr id="19" name="AutoShape 3"/>
          <p:cNvSpPr/>
          <p:nvPr/>
        </p:nvSpPr>
        <p:spPr>
          <a:xfrm rot="20400237">
            <a:off x="7264585" y="8416506"/>
            <a:ext cx="4597031" cy="1851402"/>
          </a:xfrm>
          <a:prstGeom prst="line">
            <a:avLst/>
          </a:prstGeom>
          <a:ln w="47625" cap="flat">
            <a:solidFill>
              <a:srgbClr val="2C92D5"/>
            </a:solidFill>
            <a:prstDash val="solid"/>
            <a:headEnd type="none" w="sm" len="sm"/>
            <a:tailEnd type="none" w="sm" len="sm"/>
          </a:ln>
        </p:spPr>
      </p:sp>
    </p:spTree>
    <p:extLst>
      <p:ext uri="{BB962C8B-B14F-4D97-AF65-F5344CB8AC3E}">
        <p14:creationId xmlns:p14="http://schemas.microsoft.com/office/powerpoint/2010/main" val="160540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fill="hold"/>
                                        <p:tgtEl>
                                          <p:spTgt spid="38"/>
                                        </p:tgtEl>
                                        <p:attrNameLst>
                                          <p:attrName>ppt_x</p:attrName>
                                        </p:attrNameLst>
                                      </p:cBhvr>
                                      <p:tavLst>
                                        <p:tav tm="0">
                                          <p:val>
                                            <p:strVal val="0-#ppt_w/2"/>
                                          </p:val>
                                        </p:tav>
                                        <p:tav tm="100000">
                                          <p:val>
                                            <p:strVal val="#ppt_x"/>
                                          </p:val>
                                        </p:tav>
                                      </p:tavLst>
                                    </p:anim>
                                    <p:anim calcmode="lin" valueType="num">
                                      <p:cBhvr additive="base">
                                        <p:cTn id="27"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0-#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3"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5" grpId="0" animBg="1"/>
      <p:bldP spid="37" grpId="0"/>
      <p:bldP spid="38"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0" y="1028700"/>
            <a:ext cx="17678400" cy="4038600"/>
            <a:chOff x="0" y="0"/>
            <a:chExt cx="6667622" cy="3102323"/>
          </a:xfrm>
        </p:grpSpPr>
        <p:sp>
          <p:nvSpPr>
            <p:cNvPr id="3"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sp>
        <p:nvSpPr>
          <p:cNvPr id="26" name="TextBox 26"/>
          <p:cNvSpPr txBox="1"/>
          <p:nvPr/>
        </p:nvSpPr>
        <p:spPr>
          <a:xfrm>
            <a:off x="304800" y="164760"/>
            <a:ext cx="4752786" cy="897682"/>
          </a:xfrm>
          <a:prstGeom prst="rect">
            <a:avLst/>
          </a:prstGeom>
        </p:spPr>
        <p:txBody>
          <a:bodyPr wrap="square" lIns="0" tIns="0" rIns="0" bIns="0" rtlCol="0" anchor="t">
            <a:spAutoFit/>
          </a:bodyPr>
          <a:lstStyle/>
          <a:p>
            <a:pPr>
              <a:lnSpc>
                <a:spcPts val="7037"/>
              </a:lnSpc>
            </a:pPr>
            <a:r>
              <a:rPr lang="en-US" sz="5027" smtClean="0">
                <a:solidFill>
                  <a:srgbClr val="191919"/>
                </a:solidFill>
                <a:latin typeface="Open Sans Extra Bold"/>
              </a:rPr>
              <a:t>Phân loại</a:t>
            </a:r>
            <a:endParaRPr lang="en-US" sz="5027">
              <a:solidFill>
                <a:srgbClr val="191919"/>
              </a:solidFill>
              <a:latin typeface="Open Sans Extra Bold"/>
            </a:endParaRPr>
          </a:p>
        </p:txBody>
      </p:sp>
      <p:grpSp>
        <p:nvGrpSpPr>
          <p:cNvPr id="27" name="Group 2"/>
          <p:cNvGrpSpPr/>
          <p:nvPr/>
        </p:nvGrpSpPr>
        <p:grpSpPr>
          <a:xfrm>
            <a:off x="326409" y="5524500"/>
            <a:ext cx="17678400" cy="4419600"/>
            <a:chOff x="0" y="0"/>
            <a:chExt cx="6667622" cy="3102323"/>
          </a:xfrm>
        </p:grpSpPr>
        <p:sp>
          <p:nvSpPr>
            <p:cNvPr id="28"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grpSp>
        <p:nvGrpSpPr>
          <p:cNvPr id="30" name="Group 4"/>
          <p:cNvGrpSpPr/>
          <p:nvPr/>
        </p:nvGrpSpPr>
        <p:grpSpPr>
          <a:xfrm>
            <a:off x="806031" y="3236569"/>
            <a:ext cx="6268707" cy="1820489"/>
            <a:chOff x="-177587" y="-84906019"/>
            <a:chExt cx="4869939" cy="86242991"/>
          </a:xfrm>
        </p:grpSpPr>
        <p:sp>
          <p:nvSpPr>
            <p:cNvPr id="31" name="TextBox 5"/>
            <p:cNvSpPr txBox="1"/>
            <p:nvPr/>
          </p:nvSpPr>
          <p:spPr>
            <a:xfrm>
              <a:off x="-177587" y="-84906019"/>
              <a:ext cx="4566058" cy="1882671"/>
            </a:xfrm>
            <a:prstGeom prst="rect">
              <a:avLst/>
            </a:prstGeom>
          </p:spPr>
          <p:txBody>
            <a:bodyPr wrap="square" lIns="0" tIns="0" rIns="0" bIns="0" rtlCol="0" anchor="t">
              <a:spAutoFit/>
            </a:bodyPr>
            <a:lstStyle/>
            <a:p>
              <a:pPr lvl="0">
                <a:lnSpc>
                  <a:spcPts val="4385"/>
                </a:lnSpc>
                <a:spcBef>
                  <a:spcPct val="0"/>
                </a:spcBef>
              </a:pPr>
              <a:r>
                <a:rPr lang="en-US" sz="3399" spc="132">
                  <a:solidFill>
                    <a:srgbClr val="191919"/>
                  </a:solidFill>
                  <a:latin typeface="Arimo Bold"/>
                </a:rPr>
                <a:t>VA (Vertical Alignment)</a:t>
              </a:r>
            </a:p>
          </p:txBody>
        </p:sp>
        <p:sp>
          <p:nvSpPr>
            <p:cNvPr id="32" name="TextBox 6"/>
            <p:cNvSpPr txBox="1"/>
            <p:nvPr/>
          </p:nvSpPr>
          <p:spPr>
            <a:xfrm>
              <a:off x="0" y="811529"/>
              <a:ext cx="4692352" cy="525443"/>
            </a:xfrm>
            <a:prstGeom prst="rect">
              <a:avLst/>
            </a:prstGeom>
          </p:spPr>
          <p:txBody>
            <a:bodyPr lIns="0" tIns="0" rIns="0" bIns="0" rtlCol="0" anchor="t">
              <a:spAutoFit/>
            </a:bodyPr>
            <a:lstStyle/>
            <a:p>
              <a:pPr>
                <a:lnSpc>
                  <a:spcPts val="3449"/>
                </a:lnSpc>
              </a:pPr>
              <a:endParaRPr lang="en-US" sz="2299" spc="114">
                <a:solidFill>
                  <a:srgbClr val="191919"/>
                </a:solidFill>
                <a:latin typeface="Arimo"/>
              </a:endParaRPr>
            </a:p>
          </p:txBody>
        </p:sp>
      </p:grpSp>
      <p:sp>
        <p:nvSpPr>
          <p:cNvPr id="37" name="TextBox 5"/>
          <p:cNvSpPr txBox="1"/>
          <p:nvPr/>
        </p:nvSpPr>
        <p:spPr>
          <a:xfrm>
            <a:off x="781334" y="2260271"/>
            <a:ext cx="7095652" cy="522451"/>
          </a:xfrm>
          <a:prstGeom prst="rect">
            <a:avLst/>
          </a:prstGeom>
        </p:spPr>
        <p:txBody>
          <a:bodyPr lIns="0" tIns="0" rIns="0" bIns="0" rtlCol="0" anchor="t">
            <a:spAutoFit/>
          </a:bodyPr>
          <a:lstStyle/>
          <a:p>
            <a:pPr lvl="0">
              <a:lnSpc>
                <a:spcPts val="4385"/>
              </a:lnSpc>
              <a:spcBef>
                <a:spcPct val="0"/>
              </a:spcBef>
            </a:pPr>
            <a:r>
              <a:rPr lang="en-US" sz="3399" spc="132">
                <a:solidFill>
                  <a:srgbClr val="191919"/>
                </a:solidFill>
                <a:latin typeface="Arimo Bold"/>
              </a:rPr>
              <a:t>Màn hình TN (Twisted Nematic)</a:t>
            </a:r>
          </a:p>
        </p:txBody>
      </p:sp>
      <p:sp>
        <p:nvSpPr>
          <p:cNvPr id="15" name="TextBox 5"/>
          <p:cNvSpPr txBox="1"/>
          <p:nvPr/>
        </p:nvSpPr>
        <p:spPr>
          <a:xfrm>
            <a:off x="807437" y="7634660"/>
            <a:ext cx="7095652" cy="522451"/>
          </a:xfrm>
          <a:prstGeom prst="rect">
            <a:avLst/>
          </a:prstGeom>
        </p:spPr>
        <p:txBody>
          <a:bodyPr lIns="0" tIns="0" rIns="0" bIns="0" rtlCol="0" anchor="t">
            <a:spAutoFit/>
          </a:bodyPr>
          <a:lstStyle/>
          <a:p>
            <a:pPr lvl="0">
              <a:lnSpc>
                <a:spcPts val="4385"/>
              </a:lnSpc>
              <a:spcBef>
                <a:spcPct val="0"/>
              </a:spcBef>
            </a:pPr>
            <a:r>
              <a:rPr lang="en-US" sz="3399" spc="132">
                <a:solidFill>
                  <a:srgbClr val="191919"/>
                </a:solidFill>
                <a:latin typeface="Arimo Bold"/>
              </a:rPr>
              <a:t>IPS (In Plane Switching)</a:t>
            </a:r>
          </a:p>
        </p:txBody>
      </p:sp>
      <p:grpSp>
        <p:nvGrpSpPr>
          <p:cNvPr id="16" name="Group 4"/>
          <p:cNvGrpSpPr/>
          <p:nvPr/>
        </p:nvGrpSpPr>
        <p:grpSpPr>
          <a:xfrm>
            <a:off x="804080" y="5469042"/>
            <a:ext cx="7099009" cy="1235206"/>
            <a:chOff x="0" y="811529"/>
            <a:chExt cx="4692352" cy="21555241"/>
          </a:xfrm>
        </p:grpSpPr>
        <p:sp>
          <p:nvSpPr>
            <p:cNvPr id="17" name="TextBox 5"/>
            <p:cNvSpPr txBox="1"/>
            <p:nvPr/>
          </p:nvSpPr>
          <p:spPr>
            <a:xfrm>
              <a:off x="684" y="12520076"/>
              <a:ext cx="4691668" cy="9846694"/>
            </a:xfrm>
            <a:prstGeom prst="rect">
              <a:avLst/>
            </a:prstGeom>
          </p:spPr>
          <p:txBody>
            <a:bodyPr wrap="square" lIns="0" tIns="0" rIns="0" bIns="0" rtlCol="0" anchor="t">
              <a:spAutoFit/>
            </a:bodyPr>
            <a:lstStyle/>
            <a:p>
              <a:pPr lvl="0">
                <a:lnSpc>
                  <a:spcPts val="4385"/>
                </a:lnSpc>
                <a:spcBef>
                  <a:spcPct val="0"/>
                </a:spcBef>
              </a:pPr>
              <a:r>
                <a:rPr lang="en-US" sz="3399" spc="132">
                  <a:solidFill>
                    <a:srgbClr val="191919"/>
                  </a:solidFill>
                  <a:latin typeface="Arimo Bold"/>
                </a:rPr>
                <a:t>TFT (Thin Film </a:t>
              </a:r>
              <a:r>
                <a:rPr lang="en-US" sz="3399" spc="132" smtClean="0">
                  <a:solidFill>
                    <a:srgbClr val="191919"/>
                  </a:solidFill>
                  <a:latin typeface="Arimo Bold"/>
                </a:rPr>
                <a:t>Transistor)</a:t>
              </a:r>
              <a:endParaRPr lang="en-US" sz="3399" spc="132">
                <a:solidFill>
                  <a:srgbClr val="191919"/>
                </a:solidFill>
                <a:latin typeface="Arimo Bold"/>
              </a:endParaRPr>
            </a:p>
          </p:txBody>
        </p:sp>
        <p:sp>
          <p:nvSpPr>
            <p:cNvPr id="18" name="TextBox 6"/>
            <p:cNvSpPr txBox="1"/>
            <p:nvPr/>
          </p:nvSpPr>
          <p:spPr>
            <a:xfrm>
              <a:off x="0" y="811529"/>
              <a:ext cx="4692352" cy="525441"/>
            </a:xfrm>
            <a:prstGeom prst="rect">
              <a:avLst/>
            </a:prstGeom>
          </p:spPr>
          <p:txBody>
            <a:bodyPr lIns="0" tIns="0" rIns="0" bIns="0" rtlCol="0" anchor="t">
              <a:spAutoFit/>
            </a:bodyPr>
            <a:lstStyle/>
            <a:p>
              <a:pPr>
                <a:lnSpc>
                  <a:spcPts val="3449"/>
                </a:lnSpc>
              </a:pPr>
              <a:endParaRPr lang="en-US" sz="2299" spc="114">
                <a:solidFill>
                  <a:srgbClr val="191919"/>
                </a:solidFill>
                <a:latin typeface="Arimo"/>
              </a:endParaRPr>
            </a:p>
          </p:txBody>
        </p:sp>
      </p:grpSp>
      <p:sp>
        <p:nvSpPr>
          <p:cNvPr id="20" name="TextBox 5"/>
          <p:cNvSpPr txBox="1"/>
          <p:nvPr/>
        </p:nvSpPr>
        <p:spPr>
          <a:xfrm>
            <a:off x="781334" y="1312527"/>
            <a:ext cx="7219666" cy="564257"/>
          </a:xfrm>
          <a:prstGeom prst="rect">
            <a:avLst/>
          </a:prstGeom>
        </p:spPr>
        <p:txBody>
          <a:bodyPr lIns="0" tIns="0" rIns="0" bIns="0" rtlCol="0" anchor="t">
            <a:spAutoFit/>
          </a:bodyPr>
          <a:lstStyle/>
          <a:p>
            <a:pPr lvl="0">
              <a:lnSpc>
                <a:spcPts val="4385"/>
              </a:lnSpc>
              <a:spcBef>
                <a:spcPct val="0"/>
              </a:spcBef>
            </a:pPr>
            <a:r>
              <a:rPr lang="en-US" sz="3399" spc="132" smtClean="0">
                <a:solidFill>
                  <a:srgbClr val="191919"/>
                </a:solidFill>
                <a:latin typeface="Arimo Bold"/>
              </a:rPr>
              <a:t>Một số loại màn hình LCD:</a:t>
            </a:r>
            <a:endParaRPr lang="en-US" sz="3399" spc="132">
              <a:solidFill>
                <a:srgbClr val="191919"/>
              </a:solidFill>
              <a:latin typeface="Arimo Bold"/>
            </a:endParaRPr>
          </a:p>
        </p:txBody>
      </p:sp>
      <p:pic>
        <p:nvPicPr>
          <p:cNvPr id="1028" name="Picture 4" descr="Màn hình công nghệ IPS"/>
          <p:cNvPicPr>
            <a:picLocks noChangeAspect="1" noChangeArrowheads="1"/>
          </p:cNvPicPr>
          <p:nvPr/>
        </p:nvPicPr>
        <p:blipFill rotWithShape="1">
          <a:blip r:embed="rId2">
            <a:extLst>
              <a:ext uri="{28A0092B-C50C-407E-A947-70E740481C1C}">
                <a14:useLocalDpi xmlns:a14="http://schemas.microsoft.com/office/drawing/2010/main" val="0"/>
              </a:ext>
            </a:extLst>
          </a:blip>
          <a:srcRect t="-348" r="50253" b="-1"/>
          <a:stretch/>
        </p:blipFill>
        <p:spPr bwMode="auto">
          <a:xfrm>
            <a:off x="8601123" y="6079327"/>
            <a:ext cx="4213092" cy="36331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àn hình VA"/>
          <p:cNvPicPr>
            <a:picLocks noChangeAspect="1" noChangeArrowheads="1"/>
          </p:cNvPicPr>
          <p:nvPr/>
        </p:nvPicPr>
        <p:blipFill rotWithShape="1">
          <a:blip r:embed="rId3">
            <a:extLst>
              <a:ext uri="{28A0092B-C50C-407E-A947-70E740481C1C}">
                <a14:useLocalDpi xmlns:a14="http://schemas.microsoft.com/office/drawing/2010/main" val="0"/>
              </a:ext>
            </a:extLst>
          </a:blip>
          <a:srcRect l="51824" t="4114" r="-41" b="22643"/>
          <a:stretch/>
        </p:blipFill>
        <p:spPr bwMode="auto">
          <a:xfrm>
            <a:off x="11223425" y="1160010"/>
            <a:ext cx="3954218" cy="37541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Màn hình công nghệ IPS"/>
          <p:cNvPicPr>
            <a:picLocks noChangeAspect="1" noChangeArrowheads="1"/>
          </p:cNvPicPr>
          <p:nvPr/>
        </p:nvPicPr>
        <p:blipFill rotWithShape="1">
          <a:blip r:embed="rId2">
            <a:extLst>
              <a:ext uri="{28A0092B-C50C-407E-A947-70E740481C1C}">
                <a14:useLocalDpi xmlns:a14="http://schemas.microsoft.com/office/drawing/2010/main" val="0"/>
              </a:ext>
            </a:extLst>
          </a:blip>
          <a:srcRect l="49747" t="-348" b="-1"/>
          <a:stretch/>
        </p:blipFill>
        <p:spPr bwMode="auto">
          <a:xfrm>
            <a:off x="12814215" y="6079327"/>
            <a:ext cx="4255956" cy="3633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ấm nền T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0" y="1160010"/>
            <a:ext cx="6727692" cy="378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89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animEffect transition="in" filter="barn(inVertical)">
                                      <p:cBhvr>
                                        <p:cTn id="38" dur="500"/>
                                        <p:tgtEl>
                                          <p:spTgt spid="102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arn(inVertical)">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5"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519</TotalTime>
  <Words>887</Words>
  <Application>Microsoft Office PowerPoint</Application>
  <PresentationFormat>Custom</PresentationFormat>
  <Paragraphs>195</Paragraphs>
  <Slides>19</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Clear Sans Regular</vt:lpstr>
      <vt:lpstr>Open Sans Bold</vt:lpstr>
      <vt:lpstr>Arimo Bold</vt:lpstr>
      <vt:lpstr>Clear Sans Bold</vt:lpstr>
      <vt:lpstr>Calibri</vt:lpstr>
      <vt:lpstr>Bahnschrift SemiBold</vt:lpstr>
      <vt:lpstr>Arimo</vt:lpstr>
      <vt:lpstr>Open Sans Extra Bold</vt:lpstr>
      <vt:lpstr>Open Sans</vt:lpstr>
      <vt:lpstr>Clear Sans Bold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 cấu trúc dữ liệu</dc:title>
  <cp:lastModifiedBy>Microsoft account</cp:lastModifiedBy>
  <cp:revision>51</cp:revision>
  <dcterms:created xsi:type="dcterms:W3CDTF">2006-08-16T00:00:00Z</dcterms:created>
  <dcterms:modified xsi:type="dcterms:W3CDTF">2023-04-28T00:11:35Z</dcterms:modified>
  <dc:identifier>DAFAdgL4bxw</dc:identifier>
</cp:coreProperties>
</file>